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87" r:id="rId11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6" autoAdjust="0"/>
    <p:restoredTop sz="86483" autoAdjust="0"/>
  </p:normalViewPr>
  <p:slideViewPr>
    <p:cSldViewPr snapToGrid="0" showGuides="1">
      <p:cViewPr varScale="1">
        <p:scale>
          <a:sx n="145" d="100"/>
          <a:sy n="145" d="100"/>
        </p:scale>
        <p:origin x="168" y="4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0784" y="0"/>
            <a:ext cx="6681216" cy="685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167704" cy="685800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4829" y="3574974"/>
            <a:ext cx="5462728" cy="3283026"/>
          </a:xfrm>
          <a:custGeom>
            <a:avLst/>
            <a:gdLst>
              <a:gd name="connsiteX0" fmla="*/ 0 w 5462728"/>
              <a:gd name="connsiteY0" fmla="*/ 0 h 3283026"/>
              <a:gd name="connsiteX1" fmla="*/ 5462728 w 5462728"/>
              <a:gd name="connsiteY1" fmla="*/ 0 h 3283026"/>
              <a:gd name="connsiteX2" fmla="*/ 5462728 w 5462728"/>
              <a:gd name="connsiteY2" fmla="*/ 3283026 h 3283026"/>
              <a:gd name="connsiteX3" fmla="*/ 0 w 5462728"/>
              <a:gd name="connsiteY3" fmla="*/ 3283026 h 328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2728" h="3283026">
                <a:moveTo>
                  <a:pt x="0" y="0"/>
                </a:moveTo>
                <a:lnTo>
                  <a:pt x="5462728" y="0"/>
                </a:lnTo>
                <a:lnTo>
                  <a:pt x="5462728" y="3283026"/>
                </a:lnTo>
                <a:lnTo>
                  <a:pt x="0" y="3283026"/>
                </a:lnTo>
                <a:close/>
              </a:path>
            </a:pathLst>
          </a:custGeom>
        </p:spPr>
      </p:pic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1232825" y="1130300"/>
            <a:ext cx="9720000" cy="2232000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1232825" y="3574974"/>
            <a:ext cx="9720000" cy="5909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8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Click to add subtitle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032250" y="4401739"/>
            <a:ext cx="4121150" cy="432000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4032250" y="4851023"/>
            <a:ext cx="4121150" cy="432000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20XX.XX.XX</a:t>
            </a:r>
            <a:endParaRPr lang="en-US"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737" y="4839129"/>
            <a:ext cx="1396571" cy="1396571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9731" y="4753265"/>
            <a:ext cx="1563321" cy="156332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579" y="1653325"/>
            <a:ext cx="994071" cy="994071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3853" y="1129871"/>
            <a:ext cx="779142" cy="77914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49865" y="1"/>
            <a:ext cx="4167703" cy="2434985"/>
          </a:xfrm>
          <a:custGeom>
            <a:avLst/>
            <a:gdLst>
              <a:gd name="connsiteX0" fmla="*/ 0 w 4167703"/>
              <a:gd name="connsiteY0" fmla="*/ 0 h 2434985"/>
              <a:gd name="connsiteX1" fmla="*/ 4167703 w 4167703"/>
              <a:gd name="connsiteY1" fmla="*/ 0 h 2434985"/>
              <a:gd name="connsiteX2" fmla="*/ 4167703 w 4167703"/>
              <a:gd name="connsiteY2" fmla="*/ 2434985 h 2434985"/>
              <a:gd name="connsiteX3" fmla="*/ 0 w 4167703"/>
              <a:gd name="connsiteY3" fmla="*/ 2434985 h 243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7703" h="2434985">
                <a:moveTo>
                  <a:pt x="0" y="0"/>
                </a:moveTo>
                <a:lnTo>
                  <a:pt x="4167703" y="0"/>
                </a:lnTo>
                <a:lnTo>
                  <a:pt x="4167703" y="2434985"/>
                </a:lnTo>
                <a:lnTo>
                  <a:pt x="0" y="2434985"/>
                </a:lnTo>
                <a:close/>
              </a:path>
            </a:pathLst>
          </a:cu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0872" y="586404"/>
            <a:ext cx="779142" cy="77914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737" y="4839129"/>
            <a:ext cx="1396571" cy="13965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534" y="271692"/>
            <a:ext cx="1250203" cy="125020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410619" y="0"/>
            <a:ext cx="2781381" cy="2396535"/>
          </a:xfrm>
          <a:custGeom>
            <a:avLst/>
            <a:gdLst>
              <a:gd name="connsiteX0" fmla="*/ 0 w 2781381"/>
              <a:gd name="connsiteY0" fmla="*/ 0 h 2396535"/>
              <a:gd name="connsiteX1" fmla="*/ 2781381 w 2781381"/>
              <a:gd name="connsiteY1" fmla="*/ 0 h 2396535"/>
              <a:gd name="connsiteX2" fmla="*/ 2781381 w 2781381"/>
              <a:gd name="connsiteY2" fmla="*/ 2396535 h 2396535"/>
              <a:gd name="connsiteX3" fmla="*/ 0 w 2781381"/>
              <a:gd name="connsiteY3" fmla="*/ 2396535 h 2396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81" h="2396535">
                <a:moveTo>
                  <a:pt x="0" y="0"/>
                </a:moveTo>
                <a:lnTo>
                  <a:pt x="2781381" y="0"/>
                </a:lnTo>
                <a:lnTo>
                  <a:pt x="2781381" y="2396535"/>
                </a:lnTo>
                <a:lnTo>
                  <a:pt x="0" y="2396535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574974"/>
            <a:ext cx="4274928" cy="3283026"/>
          </a:xfrm>
          <a:custGeom>
            <a:avLst/>
            <a:gdLst>
              <a:gd name="connsiteX0" fmla="*/ 0 w 4274928"/>
              <a:gd name="connsiteY0" fmla="*/ 0 h 3283026"/>
              <a:gd name="connsiteX1" fmla="*/ 4274928 w 4274928"/>
              <a:gd name="connsiteY1" fmla="*/ 0 h 3283026"/>
              <a:gd name="connsiteX2" fmla="*/ 4274928 w 4274928"/>
              <a:gd name="connsiteY2" fmla="*/ 3283026 h 3283026"/>
              <a:gd name="connsiteX3" fmla="*/ 0 w 4274928"/>
              <a:gd name="connsiteY3" fmla="*/ 3283026 h 328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4928" h="3283026">
                <a:moveTo>
                  <a:pt x="0" y="0"/>
                </a:moveTo>
                <a:lnTo>
                  <a:pt x="4274928" y="0"/>
                </a:lnTo>
                <a:lnTo>
                  <a:pt x="4274928" y="3283026"/>
                </a:lnTo>
                <a:lnTo>
                  <a:pt x="0" y="3283026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0872" y="586404"/>
            <a:ext cx="779142" cy="77914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718049" cy="6858000"/>
          </a:xfrm>
          <a:custGeom>
            <a:avLst/>
            <a:gdLst>
              <a:gd name="connsiteX0" fmla="*/ 0 w 4718049"/>
              <a:gd name="connsiteY0" fmla="*/ 0 h 6858000"/>
              <a:gd name="connsiteX1" fmla="*/ 4718049 w 4718049"/>
              <a:gd name="connsiteY1" fmla="*/ 0 h 6858000"/>
              <a:gd name="connsiteX2" fmla="*/ 4718049 w 4718049"/>
              <a:gd name="connsiteY2" fmla="*/ 6858000 h 6858000"/>
              <a:gd name="connsiteX3" fmla="*/ 0 w 471804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8049" h="6858000">
                <a:moveTo>
                  <a:pt x="0" y="0"/>
                </a:moveTo>
                <a:lnTo>
                  <a:pt x="4718049" y="0"/>
                </a:lnTo>
                <a:lnTo>
                  <a:pt x="471804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49649" y="1028700"/>
            <a:ext cx="9161013" cy="99852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Agenda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1049650" y="2278903"/>
            <a:ext cx="10080000" cy="3240000"/>
          </a:xfrm>
        </p:spPr>
        <p:txBody>
          <a:bodyPr numCol="2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11129650" y="2278903"/>
            <a:ext cx="0" cy="306000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任意多边形: 形状 7"/>
          <p:cNvSpPr>
            <a:spLocks noChangeAspect="1"/>
          </p:cNvSpPr>
          <p:nvPr/>
        </p:nvSpPr>
        <p:spPr bwMode="auto">
          <a:xfrm>
            <a:off x="10510427" y="1281055"/>
            <a:ext cx="619223" cy="65134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 preserve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167704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0784" y="0"/>
            <a:ext cx="6681216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737" y="4839129"/>
            <a:ext cx="1396571" cy="13965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9731" y="4753265"/>
            <a:ext cx="1563321" cy="15633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49865" y="1"/>
            <a:ext cx="4167703" cy="2434985"/>
          </a:xfrm>
          <a:custGeom>
            <a:avLst/>
            <a:gdLst>
              <a:gd name="connsiteX0" fmla="*/ 0 w 4167703"/>
              <a:gd name="connsiteY0" fmla="*/ 0 h 2434985"/>
              <a:gd name="connsiteX1" fmla="*/ 4167703 w 4167703"/>
              <a:gd name="connsiteY1" fmla="*/ 0 h 2434985"/>
              <a:gd name="connsiteX2" fmla="*/ 4167703 w 4167703"/>
              <a:gd name="connsiteY2" fmla="*/ 2434985 h 2434985"/>
              <a:gd name="connsiteX3" fmla="*/ 0 w 4167703"/>
              <a:gd name="connsiteY3" fmla="*/ 2434985 h 243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7703" h="2434985">
                <a:moveTo>
                  <a:pt x="0" y="0"/>
                </a:moveTo>
                <a:lnTo>
                  <a:pt x="4167703" y="0"/>
                </a:lnTo>
                <a:lnTo>
                  <a:pt x="4167703" y="2434985"/>
                </a:lnTo>
                <a:lnTo>
                  <a:pt x="0" y="2434985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4829" y="3574974"/>
            <a:ext cx="5462728" cy="3283026"/>
          </a:xfrm>
          <a:custGeom>
            <a:avLst/>
            <a:gdLst>
              <a:gd name="connsiteX0" fmla="*/ 0 w 5462728"/>
              <a:gd name="connsiteY0" fmla="*/ 0 h 3283026"/>
              <a:gd name="connsiteX1" fmla="*/ 5462728 w 5462728"/>
              <a:gd name="connsiteY1" fmla="*/ 0 h 3283026"/>
              <a:gd name="connsiteX2" fmla="*/ 5462728 w 5462728"/>
              <a:gd name="connsiteY2" fmla="*/ 3283026 h 3283026"/>
              <a:gd name="connsiteX3" fmla="*/ 0 w 5462728"/>
              <a:gd name="connsiteY3" fmla="*/ 3283026 h 328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2728" h="3283026">
                <a:moveTo>
                  <a:pt x="0" y="0"/>
                </a:moveTo>
                <a:lnTo>
                  <a:pt x="5462728" y="0"/>
                </a:lnTo>
                <a:lnTo>
                  <a:pt x="5462728" y="3283026"/>
                </a:lnTo>
                <a:lnTo>
                  <a:pt x="0" y="3283026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0872" y="586404"/>
            <a:ext cx="779142" cy="779142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1589650" y="1628620"/>
            <a:ext cx="9000000" cy="2160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5400"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1589650" y="3904456"/>
            <a:ext cx="9000000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2025/4/20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iSlide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80361" y="429"/>
            <a:ext cx="12372361" cy="6857143"/>
            <a:chOff x="585216" y="11239929"/>
            <a:chExt cx="12372361" cy="685714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5216" y="11239929"/>
              <a:ext cx="12192000" cy="685714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577" y="11239929"/>
              <a:ext cx="12192000" cy="6857143"/>
            </a:xfrm>
            <a:prstGeom prst="rect">
              <a:avLst/>
            </a:prstGeom>
          </p:spPr>
        </p:pic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>
  <p:cSld name="Closin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4829" y="3574974"/>
            <a:ext cx="5462728" cy="3283026"/>
          </a:xfrm>
          <a:custGeom>
            <a:avLst/>
            <a:gdLst>
              <a:gd name="connsiteX0" fmla="*/ 0 w 5462728"/>
              <a:gd name="connsiteY0" fmla="*/ 0 h 3283026"/>
              <a:gd name="connsiteX1" fmla="*/ 5462728 w 5462728"/>
              <a:gd name="connsiteY1" fmla="*/ 0 h 3283026"/>
              <a:gd name="connsiteX2" fmla="*/ 5462728 w 5462728"/>
              <a:gd name="connsiteY2" fmla="*/ 3283026 h 3283026"/>
              <a:gd name="connsiteX3" fmla="*/ 0 w 5462728"/>
              <a:gd name="connsiteY3" fmla="*/ 3283026 h 328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2728" h="3283026">
                <a:moveTo>
                  <a:pt x="0" y="0"/>
                </a:moveTo>
                <a:lnTo>
                  <a:pt x="5462728" y="0"/>
                </a:lnTo>
                <a:lnTo>
                  <a:pt x="5462728" y="3283026"/>
                </a:lnTo>
                <a:lnTo>
                  <a:pt x="0" y="3283026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167704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0784" y="0"/>
            <a:ext cx="6681216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737" y="4839129"/>
            <a:ext cx="1396571" cy="1396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9731" y="4753265"/>
            <a:ext cx="1563321" cy="15633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49865" y="1"/>
            <a:ext cx="4167703" cy="2434985"/>
          </a:xfrm>
          <a:custGeom>
            <a:avLst/>
            <a:gdLst>
              <a:gd name="connsiteX0" fmla="*/ 0 w 4167703"/>
              <a:gd name="connsiteY0" fmla="*/ 0 h 2434985"/>
              <a:gd name="connsiteX1" fmla="*/ 4167703 w 4167703"/>
              <a:gd name="connsiteY1" fmla="*/ 0 h 2434985"/>
              <a:gd name="connsiteX2" fmla="*/ 4167703 w 4167703"/>
              <a:gd name="connsiteY2" fmla="*/ 2434985 h 2434985"/>
              <a:gd name="connsiteX3" fmla="*/ 0 w 4167703"/>
              <a:gd name="connsiteY3" fmla="*/ 2434985 h 243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7703" h="2434985">
                <a:moveTo>
                  <a:pt x="0" y="0"/>
                </a:moveTo>
                <a:lnTo>
                  <a:pt x="4167703" y="0"/>
                </a:lnTo>
                <a:lnTo>
                  <a:pt x="4167703" y="2434985"/>
                </a:lnTo>
                <a:lnTo>
                  <a:pt x="0" y="2434985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0872" y="586404"/>
            <a:ext cx="779142" cy="779142"/>
          </a:xfrm>
          <a:prstGeom prst="rect">
            <a:avLst/>
          </a:prstGeom>
        </p:spPr>
      </p:pic>
      <p:sp>
        <p:nvSpPr>
          <p:cNvPr id="15" name="标题 14"/>
          <p:cNvSpPr>
            <a:spLocks noGrp="1"/>
          </p:cNvSpPr>
          <p:nvPr>
            <p:ph type="title" hasCustomPrompt="1"/>
          </p:nvPr>
        </p:nvSpPr>
        <p:spPr>
          <a:xfrm>
            <a:off x="1229651" y="1130300"/>
            <a:ext cx="9720000" cy="2340000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72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4281295" y="3812967"/>
            <a:ext cx="3616712" cy="432000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4281295" y="4406989"/>
            <a:ext cx="3616712" cy="432000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20XX.XX.XX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ide Mast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-180361" y="429"/>
            <a:ext cx="12372361" cy="6857143"/>
            <a:chOff x="585216" y="11239929"/>
            <a:chExt cx="12372361" cy="6857143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5216" y="11239929"/>
              <a:ext cx="12192000" cy="6857143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577" y="11239929"/>
              <a:ext cx="12192000" cy="6857143"/>
            </a:xfrm>
            <a:prstGeom prst="rect">
              <a:avLst/>
            </a:prstGeom>
          </p:spPr>
        </p:pic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3150" y="5727700"/>
            <a:ext cx="785917" cy="78591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191"/>
          <a:stretch>
            <a:fillRect/>
          </a:stretch>
        </p:blipFill>
        <p:spPr>
          <a:xfrm>
            <a:off x="8865798" y="0"/>
            <a:ext cx="3326202" cy="2434985"/>
          </a:xfrm>
          <a:custGeom>
            <a:avLst/>
            <a:gdLst>
              <a:gd name="connsiteX0" fmla="*/ 0 w 3326202"/>
              <a:gd name="connsiteY0" fmla="*/ 0 h 2434985"/>
              <a:gd name="connsiteX1" fmla="*/ 3326202 w 3326202"/>
              <a:gd name="connsiteY1" fmla="*/ 0 h 2434985"/>
              <a:gd name="connsiteX2" fmla="*/ 3326202 w 3326202"/>
              <a:gd name="connsiteY2" fmla="*/ 2434985 h 2434985"/>
              <a:gd name="connsiteX3" fmla="*/ 0 w 3326202"/>
              <a:gd name="connsiteY3" fmla="*/ 2434985 h 243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6202" h="2434985">
                <a:moveTo>
                  <a:pt x="0" y="0"/>
                </a:moveTo>
                <a:lnTo>
                  <a:pt x="3326202" y="0"/>
                </a:lnTo>
                <a:lnTo>
                  <a:pt x="3326202" y="2434985"/>
                </a:lnTo>
                <a:lnTo>
                  <a:pt x="0" y="2434985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5147"/>
            <a:ext cx="779142" cy="77914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15546" y="0"/>
            <a:ext cx="1976455" cy="4646492"/>
          </a:xfrm>
          <a:custGeom>
            <a:avLst/>
            <a:gdLst>
              <a:gd name="connsiteX0" fmla="*/ 0 w 1976455"/>
              <a:gd name="connsiteY0" fmla="*/ 0 h 4646492"/>
              <a:gd name="connsiteX1" fmla="*/ 1976455 w 1976455"/>
              <a:gd name="connsiteY1" fmla="*/ 0 h 4646492"/>
              <a:gd name="connsiteX2" fmla="*/ 1976455 w 1976455"/>
              <a:gd name="connsiteY2" fmla="*/ 4646492 h 4646492"/>
              <a:gd name="connsiteX3" fmla="*/ 0 w 1976455"/>
              <a:gd name="connsiteY3" fmla="*/ 4646492 h 464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6455" h="4646492">
                <a:moveTo>
                  <a:pt x="0" y="0"/>
                </a:moveTo>
                <a:lnTo>
                  <a:pt x="1976455" y="0"/>
                </a:lnTo>
                <a:lnTo>
                  <a:pt x="1976455" y="4646492"/>
                </a:lnTo>
                <a:lnTo>
                  <a:pt x="0" y="4646492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93685">
            <a:off x="-508260" y="1141250"/>
            <a:ext cx="1904019" cy="5750738"/>
          </a:xfrm>
          <a:custGeom>
            <a:avLst/>
            <a:gdLst>
              <a:gd name="connsiteX0" fmla="*/ 0 w 1904019"/>
              <a:gd name="connsiteY0" fmla="*/ 0 h 5750738"/>
              <a:gd name="connsiteX1" fmla="*/ 1904019 w 1904019"/>
              <a:gd name="connsiteY1" fmla="*/ 0 h 5750738"/>
              <a:gd name="connsiteX2" fmla="*/ 1904019 w 1904019"/>
              <a:gd name="connsiteY2" fmla="*/ 5593591 h 5750738"/>
              <a:gd name="connsiteX3" fmla="*/ 1003122 w 1904019"/>
              <a:gd name="connsiteY3" fmla="*/ 5750738 h 575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4019" h="5750738">
                <a:moveTo>
                  <a:pt x="0" y="0"/>
                </a:moveTo>
                <a:lnTo>
                  <a:pt x="1904019" y="0"/>
                </a:lnTo>
                <a:lnTo>
                  <a:pt x="1904019" y="5593591"/>
                </a:lnTo>
                <a:lnTo>
                  <a:pt x="1003122" y="5750738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r>
              <a:rPr lang="zh-CN" altLang="en-US" dirty="0"/>
              <a:t>上博东馆书法作品赏析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探索上博东馆书法艺术的独特魅力与文化价值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/>
        <p:txBody>
          <a:bodyPr/>
          <a:lstStyle/>
          <a:p>
            <a:r>
              <a:rPr lang="zh-CN" altLang="en-US" dirty="0"/>
              <a:t>汇报人：汪江豪 </a:t>
            </a:r>
            <a:r>
              <a:rPr lang="en-US" altLang="zh-CN" dirty="0"/>
              <a:t>22121630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谢谢观看</a:t>
            </a:r>
            <a:endParaRPr 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4281295" y="3812966"/>
            <a:ext cx="3616712" cy="110111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22121630</a:t>
            </a:r>
          </a:p>
          <a:p>
            <a:r>
              <a:rPr lang="zh-CN" altLang="en-US" sz="2400" dirty="0"/>
              <a:t>汪江豪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22c275f0-0d62-4858-88af-05a66493deb5.source.5.zh-Hans.pptx">
            <a:extLst>
              <a:ext uri="{FF2B5EF4-FFF2-40B4-BE49-F238E27FC236}">
                <a16:creationId xmlns:a16="http://schemas.microsoft.com/office/drawing/2014/main" id="{672014F5-D157-6BBA-6B84-436B548EBD18}"/>
              </a:ext>
            </a:extLst>
          </p:cNvPr>
          <p:cNvGrpSpPr/>
          <p:nvPr/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sp>
          <p:nvSpPr>
            <p:cNvPr id="18" name="Title">
              <a:extLst>
                <a:ext uri="{FF2B5EF4-FFF2-40B4-BE49-F238E27FC236}">
                  <a16:creationId xmlns:a16="http://schemas.microsoft.com/office/drawing/2014/main" id="{56757917-02FF-745E-FE28-CF647953B2F7}"/>
                </a:ext>
              </a:extLst>
            </p:cNvPr>
            <p:cNvSpPr txBox="1"/>
            <p:nvPr/>
          </p:nvSpPr>
          <p:spPr>
            <a:xfrm flipH="1">
              <a:off x="6388100" y="1155207"/>
              <a:ext cx="5130800" cy="12497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buSzPct val="25000"/>
              </a:pPr>
              <a:r>
                <a:rPr lang="zh-CN" altLang="en-US" sz="54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目录</a:t>
              </a:r>
              <a:endParaRPr lang="en-US" dirty="0"/>
            </a:p>
          </p:txBody>
        </p:sp>
        <p:sp>
          <p:nvSpPr>
            <p:cNvPr id="5" name="1">
              <a:extLst>
                <a:ext uri="{FF2B5EF4-FFF2-40B4-BE49-F238E27FC236}">
                  <a16:creationId xmlns:a16="http://schemas.microsoft.com/office/drawing/2014/main" id="{1071806E-1663-A0D7-5ECD-A5B074078F66}"/>
                </a:ext>
              </a:extLst>
            </p:cNvPr>
            <p:cNvSpPr/>
            <p:nvPr/>
          </p:nvSpPr>
          <p:spPr>
            <a:xfrm>
              <a:off x="10159253" y="2237763"/>
              <a:ext cx="1248980" cy="751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5DE5477-65CA-DE12-CDF5-32850B33581E}"/>
                </a:ext>
              </a:extLst>
            </p:cNvPr>
            <p:cNvGrpSpPr/>
            <p:nvPr/>
          </p:nvGrpSpPr>
          <p:grpSpPr>
            <a:xfrm>
              <a:off x="660400" y="1130300"/>
              <a:ext cx="4941173" cy="955390"/>
              <a:chOff x="660400" y="1130300"/>
              <a:chExt cx="4941173" cy="955390"/>
            </a:xfrm>
          </p:grpSpPr>
          <p:cxnSp>
            <p:nvCxnSpPr>
              <p:cNvPr id="14" name="Shape1">
                <a:extLst>
                  <a:ext uri="{FF2B5EF4-FFF2-40B4-BE49-F238E27FC236}">
                    <a16:creationId xmlns:a16="http://schemas.microsoft.com/office/drawing/2014/main" id="{64C424C6-496F-68EF-D7DC-5DE6A8B3A2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400" y="2081076"/>
                <a:ext cx="4941173" cy="0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Bullet1">
                <a:extLst>
                  <a:ext uri="{FF2B5EF4-FFF2-40B4-BE49-F238E27FC236}">
                    <a16:creationId xmlns:a16="http://schemas.microsoft.com/office/drawing/2014/main" id="{636C7996-A0A8-7ADB-C481-8E53C1DE1EBC}"/>
                  </a:ext>
                </a:extLst>
              </p:cNvPr>
              <p:cNvSpPr txBox="1"/>
              <p:nvPr/>
            </p:nvSpPr>
            <p:spPr>
              <a:xfrm>
                <a:off x="2122491" y="1130300"/>
                <a:ext cx="3479082" cy="9553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上博东馆简介</a:t>
                </a:r>
                <a:endParaRPr lang="en-US" dirty="0"/>
              </a:p>
            </p:txBody>
          </p:sp>
          <p:sp>
            <p:nvSpPr>
              <p:cNvPr id="4" name="Number1">
                <a:extLst>
                  <a:ext uri="{FF2B5EF4-FFF2-40B4-BE49-F238E27FC236}">
                    <a16:creationId xmlns:a16="http://schemas.microsoft.com/office/drawing/2014/main" id="{D5A93E65-65F7-356D-5ACB-0D2B24B493CE}"/>
                  </a:ext>
                </a:extLst>
              </p:cNvPr>
              <p:cNvSpPr/>
              <p:nvPr/>
            </p:nvSpPr>
            <p:spPr>
              <a:xfrm>
                <a:off x="1194283" y="1130300"/>
                <a:ext cx="928208" cy="9553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none" lIns="68575" tIns="34275" rIns="68575" bIns="34275" anchor="ctr" anchorCtr="0">
                <a:normAutofit fontScale="92500" lnSpcReduction="10000"/>
              </a:bodyPr>
              <a:lstStyle/>
              <a:p>
                <a:r>
                  <a:rPr lang="en" sz="66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Fredoka"/>
                    <a:sym typeface="Arial" panose="020B0604020202020204" pitchFamily="34" charset="0"/>
                  </a:rPr>
                  <a:t>1.</a:t>
                </a:r>
                <a:endParaRPr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Fredok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EF907BA-33BC-1D33-7A80-FFD9EDC0621A}"/>
                </a:ext>
              </a:extLst>
            </p:cNvPr>
            <p:cNvGrpSpPr/>
            <p:nvPr/>
          </p:nvGrpSpPr>
          <p:grpSpPr>
            <a:xfrm>
              <a:off x="660400" y="2129792"/>
              <a:ext cx="6400035" cy="958431"/>
              <a:chOff x="660400" y="2129792"/>
              <a:chExt cx="6400035" cy="958431"/>
            </a:xfrm>
          </p:grpSpPr>
          <p:cxnSp>
            <p:nvCxnSpPr>
              <p:cNvPr id="11" name="Shape2">
                <a:extLst>
                  <a:ext uri="{FF2B5EF4-FFF2-40B4-BE49-F238E27FC236}">
                    <a16:creationId xmlns:a16="http://schemas.microsoft.com/office/drawing/2014/main" id="{0ABA45FA-F41D-ADD2-FA5D-0A38C6CDBD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400" y="3088223"/>
                <a:ext cx="6400035" cy="0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Bullet2">
                <a:extLst>
                  <a:ext uri="{FF2B5EF4-FFF2-40B4-BE49-F238E27FC236}">
                    <a16:creationId xmlns:a16="http://schemas.microsoft.com/office/drawing/2014/main" id="{BEB19E9C-D725-E927-1EBC-CAF2E95C542C}"/>
                  </a:ext>
                </a:extLst>
              </p:cNvPr>
              <p:cNvSpPr txBox="1"/>
              <p:nvPr/>
            </p:nvSpPr>
            <p:spPr>
              <a:xfrm>
                <a:off x="3577243" y="2129792"/>
                <a:ext cx="3483192" cy="9553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书法作品鉴赏</a:t>
                </a:r>
                <a:endParaRPr lang="en-US" dirty="0"/>
              </a:p>
            </p:txBody>
          </p:sp>
          <p:sp>
            <p:nvSpPr>
              <p:cNvPr id="7" name="Number2">
                <a:extLst>
                  <a:ext uri="{FF2B5EF4-FFF2-40B4-BE49-F238E27FC236}">
                    <a16:creationId xmlns:a16="http://schemas.microsoft.com/office/drawing/2014/main" id="{EE68CB3B-2AE9-4A91-2722-C1C7138EC48E}"/>
                  </a:ext>
                </a:extLst>
              </p:cNvPr>
              <p:cNvSpPr/>
              <p:nvPr/>
            </p:nvSpPr>
            <p:spPr>
              <a:xfrm>
                <a:off x="2649035" y="2129792"/>
                <a:ext cx="928208" cy="955389"/>
              </a:xfrm>
              <a:prstGeom prst="rect">
                <a:avLst/>
              </a:prstGeom>
              <a:noFill/>
            </p:spPr>
            <p:txBody>
              <a:bodyPr spcFirstLastPara="1" wrap="none" lIns="68575" tIns="34275" rIns="68575" bIns="34275" anchor="ctr" anchorCtr="0">
                <a:normAutofit fontScale="92500" lnSpcReduction="10000"/>
              </a:bodyPr>
              <a:lstStyle/>
              <a:p>
                <a:r>
                  <a:rPr lang="en" sz="66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2.</a:t>
                </a:r>
                <a:endParaRPr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63E81860-651B-5537-4BF3-2DA8BD275D08}"/>
                </a:ext>
              </a:extLst>
            </p:cNvPr>
            <p:cNvGrpSpPr/>
            <p:nvPr/>
          </p:nvGrpSpPr>
          <p:grpSpPr>
            <a:xfrm>
              <a:off x="660400" y="3132325"/>
              <a:ext cx="7865061" cy="966087"/>
              <a:chOff x="660400" y="3132325"/>
              <a:chExt cx="7865061" cy="966087"/>
            </a:xfrm>
          </p:grpSpPr>
          <p:cxnSp>
            <p:nvCxnSpPr>
              <p:cNvPr id="12" name="Shape3">
                <a:extLst>
                  <a:ext uri="{FF2B5EF4-FFF2-40B4-BE49-F238E27FC236}">
                    <a16:creationId xmlns:a16="http://schemas.microsoft.com/office/drawing/2014/main" id="{5D3FFDCA-111A-E390-C135-3B24A1E9B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400" y="4098412"/>
                <a:ext cx="7865061" cy="0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Bullet3">
                <a:extLst>
                  <a:ext uri="{FF2B5EF4-FFF2-40B4-BE49-F238E27FC236}">
                    <a16:creationId xmlns:a16="http://schemas.microsoft.com/office/drawing/2014/main" id="{F89495E6-490C-FB38-670A-0E3EBB65D1A6}"/>
                  </a:ext>
                </a:extLst>
              </p:cNvPr>
              <p:cNvSpPr txBox="1"/>
              <p:nvPr/>
            </p:nvSpPr>
            <p:spPr>
              <a:xfrm>
                <a:off x="5036105" y="3132325"/>
                <a:ext cx="3489356" cy="9553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王羲之</a:t>
                </a: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——《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上虞帖</a:t>
                </a: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》</a:t>
                </a:r>
                <a:endParaRPr lang="en-US" dirty="0"/>
              </a:p>
            </p:txBody>
          </p:sp>
          <p:sp>
            <p:nvSpPr>
              <p:cNvPr id="10" name="Number3">
                <a:extLst>
                  <a:ext uri="{FF2B5EF4-FFF2-40B4-BE49-F238E27FC236}">
                    <a16:creationId xmlns:a16="http://schemas.microsoft.com/office/drawing/2014/main" id="{37CD19FF-0781-5814-BEC9-4DF06436A080}"/>
                  </a:ext>
                </a:extLst>
              </p:cNvPr>
              <p:cNvSpPr/>
              <p:nvPr/>
            </p:nvSpPr>
            <p:spPr>
              <a:xfrm>
                <a:off x="4107897" y="3132325"/>
                <a:ext cx="928208" cy="9553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none" lIns="68575" tIns="34275" rIns="68575" bIns="34275" anchor="ctr" anchorCtr="0">
                <a:normAutofit fontScale="92500" lnSpcReduction="10000"/>
              </a:bodyPr>
              <a:lstStyle/>
              <a:p>
                <a:r>
                  <a:rPr lang="en" sz="66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Fredoka"/>
                    <a:sym typeface="Arial" panose="020B0604020202020204" pitchFamily="34" charset="0"/>
                  </a:rPr>
                  <a:t>3.</a:t>
                </a:r>
                <a:endParaRPr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Fredok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A2802193-E681-1A02-EDED-9A99A23E1881}"/>
                </a:ext>
              </a:extLst>
            </p:cNvPr>
            <p:cNvGrpSpPr/>
            <p:nvPr/>
          </p:nvGrpSpPr>
          <p:grpSpPr>
            <a:xfrm>
              <a:off x="660400" y="4142515"/>
              <a:ext cx="9318346" cy="973742"/>
              <a:chOff x="660400" y="4142515"/>
              <a:chExt cx="9318346" cy="973742"/>
            </a:xfrm>
          </p:grpSpPr>
          <p:cxnSp>
            <p:nvCxnSpPr>
              <p:cNvPr id="13" name="Shape4">
                <a:extLst>
                  <a:ext uri="{FF2B5EF4-FFF2-40B4-BE49-F238E27FC236}">
                    <a16:creationId xmlns:a16="http://schemas.microsoft.com/office/drawing/2014/main" id="{E59D7564-0521-EFED-5DC1-3E39A95482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400" y="5116257"/>
                <a:ext cx="9318345" cy="0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Bullet4">
                <a:extLst>
                  <a:ext uri="{FF2B5EF4-FFF2-40B4-BE49-F238E27FC236}">
                    <a16:creationId xmlns:a16="http://schemas.microsoft.com/office/drawing/2014/main" id="{E3625028-1CC6-F8BB-CCDF-7BF57D7CE449}"/>
                  </a:ext>
                </a:extLst>
              </p:cNvPr>
              <p:cNvSpPr txBox="1"/>
              <p:nvPr/>
            </p:nvSpPr>
            <p:spPr>
              <a:xfrm>
                <a:off x="6501131" y="4142515"/>
                <a:ext cx="3477615" cy="9553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熹平</a:t>
                </a: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——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石经周易残石</a:t>
                </a:r>
                <a:endParaRPr lang="en-US" dirty="0"/>
              </a:p>
            </p:txBody>
          </p:sp>
          <p:sp>
            <p:nvSpPr>
              <p:cNvPr id="17" name="Number4">
                <a:extLst>
                  <a:ext uri="{FF2B5EF4-FFF2-40B4-BE49-F238E27FC236}">
                    <a16:creationId xmlns:a16="http://schemas.microsoft.com/office/drawing/2014/main" id="{FC60A8E0-8FA8-36FD-80B0-7137DDB4E4D2}"/>
                  </a:ext>
                </a:extLst>
              </p:cNvPr>
              <p:cNvSpPr/>
              <p:nvPr/>
            </p:nvSpPr>
            <p:spPr>
              <a:xfrm>
                <a:off x="5572923" y="4142515"/>
                <a:ext cx="928208" cy="955390"/>
              </a:xfrm>
              <a:prstGeom prst="rect">
                <a:avLst/>
              </a:prstGeom>
              <a:noFill/>
            </p:spPr>
            <p:txBody>
              <a:bodyPr spcFirstLastPara="1" wrap="none" lIns="68575" tIns="34275" rIns="68575" bIns="34275" anchor="ctr" anchorCtr="0">
                <a:normAutofit fontScale="92500" lnSpcReduction="10000"/>
              </a:bodyPr>
              <a:lstStyle/>
              <a:p>
                <a:r>
                  <a:rPr lang="en" sz="66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4.</a:t>
                </a:r>
                <a:endParaRPr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E5B275A-0D0C-BBA7-3976-9ED86911F9CB}"/>
                </a:ext>
              </a:extLst>
            </p:cNvPr>
            <p:cNvGrpSpPr/>
            <p:nvPr/>
          </p:nvGrpSpPr>
          <p:grpSpPr>
            <a:xfrm>
              <a:off x="660400" y="5160358"/>
              <a:ext cx="10858500" cy="973742"/>
              <a:chOff x="660400" y="5160358"/>
              <a:chExt cx="10858500" cy="973742"/>
            </a:xfrm>
          </p:grpSpPr>
          <p:cxnSp>
            <p:nvCxnSpPr>
              <p:cNvPr id="41" name="Shape5">
                <a:extLst>
                  <a:ext uri="{FF2B5EF4-FFF2-40B4-BE49-F238E27FC236}">
                    <a16:creationId xmlns:a16="http://schemas.microsoft.com/office/drawing/2014/main" id="{C229B6BF-C3E8-72FA-7B33-EDB5C8844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400" y="6134100"/>
                <a:ext cx="10747833" cy="0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Bullet5">
                <a:extLst>
                  <a:ext uri="{FF2B5EF4-FFF2-40B4-BE49-F238E27FC236}">
                    <a16:creationId xmlns:a16="http://schemas.microsoft.com/office/drawing/2014/main" id="{0B0BAF61-DB1E-09B6-92F8-9C322C53DB64}"/>
                  </a:ext>
                </a:extLst>
              </p:cNvPr>
              <p:cNvSpPr txBox="1"/>
              <p:nvPr/>
            </p:nvSpPr>
            <p:spPr>
              <a:xfrm>
                <a:off x="8041285" y="5160358"/>
                <a:ext cx="3477615" cy="9553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苏轼</a:t>
                </a: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——《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祭黄几道文</a:t>
                </a: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》</a:t>
                </a:r>
                <a:endParaRPr lang="en-US" dirty="0"/>
              </a:p>
            </p:txBody>
          </p:sp>
          <p:sp>
            <p:nvSpPr>
              <p:cNvPr id="44" name="Number5">
                <a:extLst>
                  <a:ext uri="{FF2B5EF4-FFF2-40B4-BE49-F238E27FC236}">
                    <a16:creationId xmlns:a16="http://schemas.microsoft.com/office/drawing/2014/main" id="{67C499AE-60A7-85A5-F693-3970A46DCD5E}"/>
                  </a:ext>
                </a:extLst>
              </p:cNvPr>
              <p:cNvSpPr/>
              <p:nvPr/>
            </p:nvSpPr>
            <p:spPr>
              <a:xfrm>
                <a:off x="7113077" y="5160358"/>
                <a:ext cx="928208" cy="955390"/>
              </a:xfrm>
              <a:prstGeom prst="rect">
                <a:avLst/>
              </a:prstGeom>
              <a:noFill/>
            </p:spPr>
            <p:txBody>
              <a:bodyPr spcFirstLastPara="1" wrap="none" lIns="68575" tIns="34275" rIns="68575" bIns="34275" anchor="ctr" anchorCtr="0">
                <a:normAutofit fontScale="92500" lnSpcReduction="10000"/>
              </a:bodyPr>
              <a:lstStyle/>
              <a:p>
                <a:r>
                  <a:rPr lang="en" sz="66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5.</a:t>
                </a:r>
                <a:endParaRPr sz="66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0f8097bf-bb36-4a3e-9c29-5780517a809f.source.4.zh-Hans.pptx">
            <a:extLst>
              <a:ext uri="{FF2B5EF4-FFF2-40B4-BE49-F238E27FC236}">
                <a16:creationId xmlns:a16="http://schemas.microsoft.com/office/drawing/2014/main" id="{A65383D8-538F-32B4-FD2E-5044BAD2E8C8}"/>
              </a:ext>
            </a:extLst>
          </p:cNvPr>
          <p:cNvGrpSpPr/>
          <p:nvPr/>
        </p:nvGrpSpPr>
        <p:grpSpPr>
          <a:xfrm>
            <a:off x="660399" y="1130300"/>
            <a:ext cx="10858498" cy="5003800"/>
            <a:chOff x="660399" y="1130300"/>
            <a:chExt cx="10858498" cy="5003800"/>
          </a:xfrm>
        </p:grpSpPr>
        <p:sp>
          <p:nvSpPr>
            <p:cNvPr id="8" name="Title">
              <a:extLst>
                <a:ext uri="{FF2B5EF4-FFF2-40B4-BE49-F238E27FC236}">
                  <a16:creationId xmlns:a16="http://schemas.microsoft.com/office/drawing/2014/main" id="{EE43D22E-3FA0-D646-8103-B0B2136A30B2}"/>
                </a:ext>
              </a:extLst>
            </p:cNvPr>
            <p:cNvSpPr txBox="1">
              <a:spLocks/>
            </p:cNvSpPr>
            <p:nvPr/>
          </p:nvSpPr>
          <p:spPr>
            <a:xfrm>
              <a:off x="660399" y="1130300"/>
              <a:ext cx="5062883" cy="558800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 anchorCtr="0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上博东馆的建设历程与文化意义</a:t>
              </a:r>
              <a:endParaRPr lang="en-US" dirty="0"/>
            </a:p>
          </p:txBody>
        </p:sp>
        <p:grpSp>
          <p:nvGrpSpPr>
            <p:cNvPr id="5" name="íṩḷídè">
              <a:extLst>
                <a:ext uri="{FF2B5EF4-FFF2-40B4-BE49-F238E27FC236}">
                  <a16:creationId xmlns:a16="http://schemas.microsoft.com/office/drawing/2014/main" id="{3F5CE4AF-EA5B-A970-08BC-312A9D11C2C1}"/>
                </a:ext>
              </a:extLst>
            </p:cNvPr>
            <p:cNvGrpSpPr/>
            <p:nvPr/>
          </p:nvGrpSpPr>
          <p:grpSpPr>
            <a:xfrm>
              <a:off x="5891325" y="1130300"/>
              <a:ext cx="5627571" cy="1161700"/>
              <a:chOff x="6615225" y="3190486"/>
              <a:chExt cx="5627571" cy="1161700"/>
            </a:xfrm>
          </p:grpSpPr>
          <p:sp>
            <p:nvSpPr>
              <p:cNvPr id="14" name="Text1">
                <a:extLst>
                  <a:ext uri="{FF2B5EF4-FFF2-40B4-BE49-F238E27FC236}">
                    <a16:creationId xmlns:a16="http://schemas.microsoft.com/office/drawing/2014/main" id="{57E9040C-AAB8-564F-1C63-EC8FC33086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1801" y="3572283"/>
                <a:ext cx="5140995" cy="7799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上博东馆，文化新地标。它以上海博物馆深厚底蕴为依托，以“世界顶级的中国古代艺术博物馆”为定位，集文物收藏、研究、展示、教育等功能于一体。</a:t>
                </a:r>
                <a:endParaRPr lang="en-US" dirty="0"/>
              </a:p>
            </p:txBody>
          </p:sp>
          <p:sp>
            <p:nvSpPr>
              <p:cNvPr id="15" name="Bullet1">
                <a:extLst>
                  <a:ext uri="{FF2B5EF4-FFF2-40B4-BE49-F238E27FC236}">
                    <a16:creationId xmlns:a16="http://schemas.microsoft.com/office/drawing/2014/main" id="{E86B214F-5EA3-EE68-E042-E215795BB3C9}"/>
                  </a:ext>
                </a:extLst>
              </p:cNvPr>
              <p:cNvSpPr txBox="1"/>
              <p:nvPr/>
            </p:nvSpPr>
            <p:spPr bwMode="auto">
              <a:xfrm>
                <a:off x="7101801" y="3190486"/>
                <a:ext cx="5140995" cy="3736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 fontScale="92500" lnSpcReduction="20000"/>
              </a:bodyPr>
              <a:lstStyle/>
              <a:p>
                <a:pPr eaLnBrk="1" hangingPunct="1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文化定位</a:t>
                </a:r>
                <a:endParaRPr lang="en-US" dirty="0"/>
              </a:p>
            </p:txBody>
          </p:sp>
          <p:sp>
            <p:nvSpPr>
              <p:cNvPr id="16" name="Icon1">
                <a:extLst>
                  <a:ext uri="{FF2B5EF4-FFF2-40B4-BE49-F238E27FC236}">
                    <a16:creationId xmlns:a16="http://schemas.microsoft.com/office/drawing/2014/main" id="{4FC8A18E-2A3A-F166-DC33-27ABBB42FF59}"/>
                  </a:ext>
                </a:extLst>
              </p:cNvPr>
              <p:cNvSpPr/>
              <p:nvPr/>
            </p:nvSpPr>
            <p:spPr bwMode="auto">
              <a:xfrm>
                <a:off x="6615225" y="3256025"/>
                <a:ext cx="318532" cy="272736"/>
              </a:xfrm>
              <a:custGeom>
                <a:avLst/>
                <a:gdLst>
                  <a:gd name="T0" fmla="*/ 218 w 401"/>
                  <a:gd name="T1" fmla="*/ 3 h 344"/>
                  <a:gd name="T2" fmla="*/ 48 w 401"/>
                  <a:gd name="T3" fmla="*/ 232 h 344"/>
                  <a:gd name="T4" fmla="*/ 62 w 401"/>
                  <a:gd name="T5" fmla="*/ 242 h 344"/>
                  <a:gd name="T6" fmla="*/ 98 w 401"/>
                  <a:gd name="T7" fmla="*/ 242 h 344"/>
                  <a:gd name="T8" fmla="*/ 149 w 401"/>
                  <a:gd name="T9" fmla="*/ 242 h 344"/>
                  <a:gd name="T10" fmla="*/ 199 w 401"/>
                  <a:gd name="T11" fmla="*/ 242 h 344"/>
                  <a:gd name="T12" fmla="*/ 250 w 401"/>
                  <a:gd name="T13" fmla="*/ 242 h 344"/>
                  <a:gd name="T14" fmla="*/ 300 w 401"/>
                  <a:gd name="T15" fmla="*/ 242 h 344"/>
                  <a:gd name="T16" fmla="*/ 350 w 401"/>
                  <a:gd name="T17" fmla="*/ 242 h 344"/>
                  <a:gd name="T18" fmla="*/ 391 w 401"/>
                  <a:gd name="T19" fmla="*/ 242 h 344"/>
                  <a:gd name="T20" fmla="*/ 400 w 401"/>
                  <a:gd name="T21" fmla="*/ 237 h 344"/>
                  <a:gd name="T22" fmla="*/ 401 w 401"/>
                  <a:gd name="T23" fmla="*/ 176 h 344"/>
                  <a:gd name="T24" fmla="*/ 160 w 401"/>
                  <a:gd name="T25" fmla="*/ 217 h 344"/>
                  <a:gd name="T26" fmla="*/ 203 w 401"/>
                  <a:gd name="T27" fmla="*/ 217 h 344"/>
                  <a:gd name="T28" fmla="*/ 220 w 401"/>
                  <a:gd name="T29" fmla="*/ 174 h 344"/>
                  <a:gd name="T30" fmla="*/ 341 w 401"/>
                  <a:gd name="T31" fmla="*/ 325 h 344"/>
                  <a:gd name="T32" fmla="*/ 345 w 401"/>
                  <a:gd name="T33" fmla="*/ 344 h 344"/>
                  <a:gd name="T34" fmla="*/ 339 w 401"/>
                  <a:gd name="T35" fmla="*/ 327 h 344"/>
                  <a:gd name="T36" fmla="*/ 219 w 401"/>
                  <a:gd name="T37" fmla="*/ 328 h 344"/>
                  <a:gd name="T38" fmla="*/ 202 w 401"/>
                  <a:gd name="T39" fmla="*/ 328 h 344"/>
                  <a:gd name="T40" fmla="*/ 185 w 401"/>
                  <a:gd name="T41" fmla="*/ 344 h 344"/>
                  <a:gd name="T42" fmla="*/ 101 w 401"/>
                  <a:gd name="T43" fmla="*/ 328 h 344"/>
                  <a:gd name="T44" fmla="*/ 101 w 401"/>
                  <a:gd name="T45" fmla="*/ 344 h 344"/>
                  <a:gd name="T46" fmla="*/ 151 w 401"/>
                  <a:gd name="T47" fmla="*/ 328 h 344"/>
                  <a:gd name="T48" fmla="*/ 135 w 401"/>
                  <a:gd name="T49" fmla="*/ 328 h 344"/>
                  <a:gd name="T50" fmla="*/ 50 w 401"/>
                  <a:gd name="T51" fmla="*/ 344 h 344"/>
                  <a:gd name="T52" fmla="*/ 67 w 401"/>
                  <a:gd name="T53" fmla="*/ 328 h 344"/>
                  <a:gd name="T54" fmla="*/ 67 w 401"/>
                  <a:gd name="T55" fmla="*/ 344 h 344"/>
                  <a:gd name="T56" fmla="*/ 319 w 401"/>
                  <a:gd name="T57" fmla="*/ 328 h 344"/>
                  <a:gd name="T58" fmla="*/ 303 w 401"/>
                  <a:gd name="T59" fmla="*/ 328 h 344"/>
                  <a:gd name="T60" fmla="*/ 286 w 401"/>
                  <a:gd name="T61" fmla="*/ 344 h 344"/>
                  <a:gd name="T62" fmla="*/ 235 w 401"/>
                  <a:gd name="T63" fmla="*/ 328 h 344"/>
                  <a:gd name="T64" fmla="*/ 235 w 401"/>
                  <a:gd name="T65" fmla="*/ 344 h 344"/>
                  <a:gd name="T66" fmla="*/ 20 w 401"/>
                  <a:gd name="T67" fmla="*/ 332 h 344"/>
                  <a:gd name="T68" fmla="*/ 8 w 401"/>
                  <a:gd name="T69" fmla="*/ 344 h 344"/>
                  <a:gd name="T70" fmla="*/ 4 w 401"/>
                  <a:gd name="T71" fmla="*/ 325 h 344"/>
                  <a:gd name="T72" fmla="*/ 17 w 401"/>
                  <a:gd name="T73" fmla="*/ 331 h 344"/>
                  <a:gd name="T74" fmla="*/ 44 w 401"/>
                  <a:gd name="T75" fmla="*/ 280 h 344"/>
                  <a:gd name="T76" fmla="*/ 36 w 401"/>
                  <a:gd name="T77" fmla="*/ 297 h 344"/>
                  <a:gd name="T78" fmla="*/ 21 w 401"/>
                  <a:gd name="T79" fmla="*/ 290 h 344"/>
                  <a:gd name="T80" fmla="*/ 388 w 401"/>
                  <a:gd name="T81" fmla="*/ 262 h 344"/>
                  <a:gd name="T82" fmla="*/ 373 w 401"/>
                  <a:gd name="T83" fmla="*/ 255 h 344"/>
                  <a:gd name="T84" fmla="*/ 364 w 401"/>
                  <a:gd name="T85" fmla="*/ 314 h 344"/>
                  <a:gd name="T86" fmla="*/ 203 w 401"/>
                  <a:gd name="T87" fmla="*/ 250 h 344"/>
                  <a:gd name="T88" fmla="*/ 160 w 401"/>
                  <a:gd name="T89" fmla="*/ 250 h 344"/>
                  <a:gd name="T90" fmla="*/ 220 w 401"/>
                  <a:gd name="T91" fmla="*/ 250 h 344"/>
                  <a:gd name="T92" fmla="*/ 203 w 401"/>
                  <a:gd name="T93" fmla="*/ 29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1" h="344">
                    <a:moveTo>
                      <a:pt x="398" y="170"/>
                    </a:moveTo>
                    <a:lnTo>
                      <a:pt x="230" y="3"/>
                    </a:lnTo>
                    <a:cubicBezTo>
                      <a:pt x="227" y="0"/>
                      <a:pt x="222" y="0"/>
                      <a:pt x="218" y="3"/>
                    </a:cubicBezTo>
                    <a:lnTo>
                      <a:pt x="50" y="170"/>
                    </a:lnTo>
                    <a:cubicBezTo>
                      <a:pt x="49" y="172"/>
                      <a:pt x="48" y="174"/>
                      <a:pt x="48" y="176"/>
                    </a:cubicBezTo>
                    <a:lnTo>
                      <a:pt x="48" y="232"/>
                    </a:lnTo>
                    <a:lnTo>
                      <a:pt x="45" y="238"/>
                    </a:lnTo>
                    <a:lnTo>
                      <a:pt x="60" y="245"/>
                    </a:lnTo>
                    <a:lnTo>
                      <a:pt x="62" y="242"/>
                    </a:lnTo>
                    <a:lnTo>
                      <a:pt x="65" y="242"/>
                    </a:lnTo>
                    <a:lnTo>
                      <a:pt x="81" y="242"/>
                    </a:lnTo>
                    <a:lnTo>
                      <a:pt x="98" y="242"/>
                    </a:lnTo>
                    <a:lnTo>
                      <a:pt x="115" y="242"/>
                    </a:lnTo>
                    <a:lnTo>
                      <a:pt x="132" y="242"/>
                    </a:lnTo>
                    <a:lnTo>
                      <a:pt x="149" y="242"/>
                    </a:lnTo>
                    <a:lnTo>
                      <a:pt x="165" y="242"/>
                    </a:lnTo>
                    <a:lnTo>
                      <a:pt x="182" y="242"/>
                    </a:lnTo>
                    <a:lnTo>
                      <a:pt x="199" y="242"/>
                    </a:lnTo>
                    <a:lnTo>
                      <a:pt x="216" y="242"/>
                    </a:lnTo>
                    <a:lnTo>
                      <a:pt x="233" y="242"/>
                    </a:lnTo>
                    <a:lnTo>
                      <a:pt x="250" y="242"/>
                    </a:lnTo>
                    <a:lnTo>
                      <a:pt x="266" y="242"/>
                    </a:lnTo>
                    <a:lnTo>
                      <a:pt x="283" y="242"/>
                    </a:lnTo>
                    <a:lnTo>
                      <a:pt x="300" y="242"/>
                    </a:lnTo>
                    <a:lnTo>
                      <a:pt x="317" y="242"/>
                    </a:lnTo>
                    <a:lnTo>
                      <a:pt x="334" y="242"/>
                    </a:lnTo>
                    <a:lnTo>
                      <a:pt x="350" y="242"/>
                    </a:lnTo>
                    <a:lnTo>
                      <a:pt x="367" y="242"/>
                    </a:lnTo>
                    <a:lnTo>
                      <a:pt x="384" y="242"/>
                    </a:lnTo>
                    <a:lnTo>
                      <a:pt x="391" y="242"/>
                    </a:lnTo>
                    <a:lnTo>
                      <a:pt x="397" y="245"/>
                    </a:lnTo>
                    <a:lnTo>
                      <a:pt x="400" y="237"/>
                    </a:lnTo>
                    <a:cubicBezTo>
                      <a:pt x="400" y="237"/>
                      <a:pt x="400" y="237"/>
                      <a:pt x="400" y="237"/>
                    </a:cubicBezTo>
                    <a:cubicBezTo>
                      <a:pt x="401" y="236"/>
                      <a:pt x="401" y="235"/>
                      <a:pt x="401" y="234"/>
                    </a:cubicBezTo>
                    <a:lnTo>
                      <a:pt x="401" y="176"/>
                    </a:lnTo>
                    <a:lnTo>
                      <a:pt x="401" y="176"/>
                    </a:lnTo>
                    <a:cubicBezTo>
                      <a:pt x="401" y="174"/>
                      <a:pt x="400" y="172"/>
                      <a:pt x="398" y="170"/>
                    </a:cubicBezTo>
                    <a:close/>
                    <a:moveTo>
                      <a:pt x="203" y="217"/>
                    </a:moveTo>
                    <a:lnTo>
                      <a:pt x="160" y="217"/>
                    </a:lnTo>
                    <a:lnTo>
                      <a:pt x="160" y="174"/>
                    </a:lnTo>
                    <a:lnTo>
                      <a:pt x="203" y="174"/>
                    </a:lnTo>
                    <a:lnTo>
                      <a:pt x="203" y="217"/>
                    </a:lnTo>
                    <a:close/>
                    <a:moveTo>
                      <a:pt x="263" y="217"/>
                    </a:moveTo>
                    <a:lnTo>
                      <a:pt x="220" y="217"/>
                    </a:lnTo>
                    <a:lnTo>
                      <a:pt x="220" y="174"/>
                    </a:lnTo>
                    <a:lnTo>
                      <a:pt x="263" y="174"/>
                    </a:lnTo>
                    <a:lnTo>
                      <a:pt x="263" y="217"/>
                    </a:lnTo>
                    <a:close/>
                    <a:moveTo>
                      <a:pt x="341" y="325"/>
                    </a:moveTo>
                    <a:lnTo>
                      <a:pt x="356" y="332"/>
                    </a:lnTo>
                    <a:lnTo>
                      <a:pt x="352" y="340"/>
                    </a:lnTo>
                    <a:cubicBezTo>
                      <a:pt x="351" y="342"/>
                      <a:pt x="348" y="344"/>
                      <a:pt x="345" y="344"/>
                    </a:cubicBezTo>
                    <a:lnTo>
                      <a:pt x="336" y="344"/>
                    </a:lnTo>
                    <a:lnTo>
                      <a:pt x="336" y="327"/>
                    </a:lnTo>
                    <a:lnTo>
                      <a:pt x="339" y="327"/>
                    </a:lnTo>
                    <a:lnTo>
                      <a:pt x="341" y="325"/>
                    </a:lnTo>
                    <a:close/>
                    <a:moveTo>
                      <a:pt x="202" y="328"/>
                    </a:moveTo>
                    <a:lnTo>
                      <a:pt x="219" y="328"/>
                    </a:lnTo>
                    <a:lnTo>
                      <a:pt x="219" y="344"/>
                    </a:lnTo>
                    <a:lnTo>
                      <a:pt x="202" y="344"/>
                    </a:lnTo>
                    <a:lnTo>
                      <a:pt x="202" y="328"/>
                    </a:lnTo>
                    <a:close/>
                    <a:moveTo>
                      <a:pt x="168" y="328"/>
                    </a:moveTo>
                    <a:lnTo>
                      <a:pt x="185" y="328"/>
                    </a:lnTo>
                    <a:lnTo>
                      <a:pt x="185" y="344"/>
                    </a:lnTo>
                    <a:lnTo>
                      <a:pt x="168" y="344"/>
                    </a:lnTo>
                    <a:lnTo>
                      <a:pt x="168" y="328"/>
                    </a:lnTo>
                    <a:close/>
                    <a:moveTo>
                      <a:pt x="101" y="328"/>
                    </a:moveTo>
                    <a:lnTo>
                      <a:pt x="118" y="328"/>
                    </a:lnTo>
                    <a:lnTo>
                      <a:pt x="118" y="344"/>
                    </a:lnTo>
                    <a:lnTo>
                      <a:pt x="101" y="344"/>
                    </a:lnTo>
                    <a:lnTo>
                      <a:pt x="101" y="328"/>
                    </a:lnTo>
                    <a:close/>
                    <a:moveTo>
                      <a:pt x="135" y="328"/>
                    </a:moveTo>
                    <a:lnTo>
                      <a:pt x="151" y="328"/>
                    </a:lnTo>
                    <a:lnTo>
                      <a:pt x="151" y="344"/>
                    </a:lnTo>
                    <a:lnTo>
                      <a:pt x="135" y="344"/>
                    </a:lnTo>
                    <a:lnTo>
                      <a:pt x="135" y="328"/>
                    </a:lnTo>
                    <a:close/>
                    <a:moveTo>
                      <a:pt x="34" y="328"/>
                    </a:moveTo>
                    <a:lnTo>
                      <a:pt x="50" y="328"/>
                    </a:lnTo>
                    <a:lnTo>
                      <a:pt x="50" y="344"/>
                    </a:lnTo>
                    <a:lnTo>
                      <a:pt x="34" y="344"/>
                    </a:lnTo>
                    <a:lnTo>
                      <a:pt x="34" y="328"/>
                    </a:lnTo>
                    <a:close/>
                    <a:moveTo>
                      <a:pt x="67" y="328"/>
                    </a:moveTo>
                    <a:lnTo>
                      <a:pt x="84" y="328"/>
                    </a:lnTo>
                    <a:lnTo>
                      <a:pt x="84" y="344"/>
                    </a:lnTo>
                    <a:lnTo>
                      <a:pt x="67" y="344"/>
                    </a:lnTo>
                    <a:lnTo>
                      <a:pt x="67" y="328"/>
                    </a:lnTo>
                    <a:close/>
                    <a:moveTo>
                      <a:pt x="303" y="328"/>
                    </a:moveTo>
                    <a:lnTo>
                      <a:pt x="319" y="328"/>
                    </a:lnTo>
                    <a:lnTo>
                      <a:pt x="319" y="344"/>
                    </a:lnTo>
                    <a:lnTo>
                      <a:pt x="303" y="344"/>
                    </a:lnTo>
                    <a:lnTo>
                      <a:pt x="303" y="328"/>
                    </a:lnTo>
                    <a:close/>
                    <a:moveTo>
                      <a:pt x="269" y="328"/>
                    </a:moveTo>
                    <a:lnTo>
                      <a:pt x="286" y="328"/>
                    </a:lnTo>
                    <a:lnTo>
                      <a:pt x="286" y="344"/>
                    </a:lnTo>
                    <a:lnTo>
                      <a:pt x="269" y="344"/>
                    </a:lnTo>
                    <a:lnTo>
                      <a:pt x="269" y="328"/>
                    </a:lnTo>
                    <a:close/>
                    <a:moveTo>
                      <a:pt x="235" y="328"/>
                    </a:moveTo>
                    <a:lnTo>
                      <a:pt x="252" y="328"/>
                    </a:lnTo>
                    <a:lnTo>
                      <a:pt x="252" y="344"/>
                    </a:lnTo>
                    <a:lnTo>
                      <a:pt x="235" y="344"/>
                    </a:lnTo>
                    <a:lnTo>
                      <a:pt x="235" y="328"/>
                    </a:lnTo>
                    <a:close/>
                    <a:moveTo>
                      <a:pt x="17" y="331"/>
                    </a:moveTo>
                    <a:lnTo>
                      <a:pt x="20" y="332"/>
                    </a:lnTo>
                    <a:lnTo>
                      <a:pt x="17" y="338"/>
                    </a:lnTo>
                    <a:lnTo>
                      <a:pt x="17" y="344"/>
                    </a:lnTo>
                    <a:lnTo>
                      <a:pt x="8" y="344"/>
                    </a:lnTo>
                    <a:cubicBezTo>
                      <a:pt x="6" y="344"/>
                      <a:pt x="3" y="343"/>
                      <a:pt x="1" y="340"/>
                    </a:cubicBezTo>
                    <a:cubicBezTo>
                      <a:pt x="0" y="338"/>
                      <a:pt x="0" y="335"/>
                      <a:pt x="1" y="332"/>
                    </a:cubicBezTo>
                    <a:lnTo>
                      <a:pt x="4" y="325"/>
                    </a:lnTo>
                    <a:lnTo>
                      <a:pt x="10" y="328"/>
                    </a:lnTo>
                    <a:lnTo>
                      <a:pt x="17" y="328"/>
                    </a:lnTo>
                    <a:lnTo>
                      <a:pt x="17" y="331"/>
                    </a:lnTo>
                    <a:close/>
                    <a:moveTo>
                      <a:pt x="37" y="255"/>
                    </a:moveTo>
                    <a:lnTo>
                      <a:pt x="52" y="262"/>
                    </a:lnTo>
                    <a:lnTo>
                      <a:pt x="44" y="280"/>
                    </a:lnTo>
                    <a:lnTo>
                      <a:pt x="29" y="272"/>
                    </a:lnTo>
                    <a:lnTo>
                      <a:pt x="37" y="255"/>
                    </a:lnTo>
                    <a:close/>
                    <a:moveTo>
                      <a:pt x="36" y="297"/>
                    </a:moveTo>
                    <a:lnTo>
                      <a:pt x="28" y="314"/>
                    </a:lnTo>
                    <a:lnTo>
                      <a:pt x="12" y="307"/>
                    </a:lnTo>
                    <a:lnTo>
                      <a:pt x="21" y="290"/>
                    </a:lnTo>
                    <a:lnTo>
                      <a:pt x="36" y="297"/>
                    </a:lnTo>
                    <a:close/>
                    <a:moveTo>
                      <a:pt x="373" y="255"/>
                    </a:moveTo>
                    <a:lnTo>
                      <a:pt x="388" y="262"/>
                    </a:lnTo>
                    <a:lnTo>
                      <a:pt x="380" y="280"/>
                    </a:lnTo>
                    <a:lnTo>
                      <a:pt x="365" y="272"/>
                    </a:lnTo>
                    <a:lnTo>
                      <a:pt x="373" y="255"/>
                    </a:lnTo>
                    <a:close/>
                    <a:moveTo>
                      <a:pt x="357" y="290"/>
                    </a:moveTo>
                    <a:lnTo>
                      <a:pt x="372" y="297"/>
                    </a:lnTo>
                    <a:lnTo>
                      <a:pt x="364" y="314"/>
                    </a:lnTo>
                    <a:lnTo>
                      <a:pt x="349" y="307"/>
                    </a:lnTo>
                    <a:lnTo>
                      <a:pt x="357" y="290"/>
                    </a:lnTo>
                    <a:close/>
                    <a:moveTo>
                      <a:pt x="203" y="250"/>
                    </a:moveTo>
                    <a:lnTo>
                      <a:pt x="186" y="293"/>
                    </a:lnTo>
                    <a:lnTo>
                      <a:pt x="143" y="293"/>
                    </a:lnTo>
                    <a:lnTo>
                      <a:pt x="160" y="250"/>
                    </a:lnTo>
                    <a:lnTo>
                      <a:pt x="203" y="250"/>
                    </a:lnTo>
                    <a:lnTo>
                      <a:pt x="203" y="250"/>
                    </a:lnTo>
                    <a:close/>
                    <a:moveTo>
                      <a:pt x="220" y="250"/>
                    </a:moveTo>
                    <a:lnTo>
                      <a:pt x="263" y="250"/>
                    </a:lnTo>
                    <a:lnTo>
                      <a:pt x="246" y="293"/>
                    </a:lnTo>
                    <a:lnTo>
                      <a:pt x="203" y="293"/>
                    </a:lnTo>
                    <a:lnTo>
                      <a:pt x="220" y="2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işlíḋê">
              <a:extLst>
                <a:ext uri="{FF2B5EF4-FFF2-40B4-BE49-F238E27FC236}">
                  <a16:creationId xmlns:a16="http://schemas.microsoft.com/office/drawing/2014/main" id="{3643BC8F-2823-DA73-2D03-B2A7EF2E0AE1}"/>
                </a:ext>
              </a:extLst>
            </p:cNvPr>
            <p:cNvGrpSpPr/>
            <p:nvPr/>
          </p:nvGrpSpPr>
          <p:grpSpPr>
            <a:xfrm>
              <a:off x="5891325" y="2411000"/>
              <a:ext cx="5627571" cy="1161700"/>
              <a:chOff x="6615225" y="5036980"/>
              <a:chExt cx="5627571" cy="1161700"/>
            </a:xfrm>
          </p:grpSpPr>
          <p:sp>
            <p:nvSpPr>
              <p:cNvPr id="10" name="Text2">
                <a:extLst>
                  <a:ext uri="{FF2B5EF4-FFF2-40B4-BE49-F238E27FC236}">
                    <a16:creationId xmlns:a16="http://schemas.microsoft.com/office/drawing/2014/main" id="{409CD137-1019-1009-0917-B5091DE73876}"/>
                  </a:ext>
                </a:extLst>
              </p:cNvPr>
              <p:cNvSpPr/>
              <p:nvPr/>
            </p:nvSpPr>
            <p:spPr bwMode="auto">
              <a:xfrm>
                <a:off x="7101801" y="5418777"/>
                <a:ext cx="5140995" cy="7799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建筑融合传统与现代美学，空间开阔灵动。馆内常设展陈精彩纷呈，特展不断上新，带领游者穿越古今，领略中华文化的博大精深与独特魅力。</a:t>
                </a:r>
                <a:endParaRPr lang="en-US" dirty="0"/>
              </a:p>
            </p:txBody>
          </p:sp>
          <p:sp>
            <p:nvSpPr>
              <p:cNvPr id="11" name="Bullet2">
                <a:extLst>
                  <a:ext uri="{FF2B5EF4-FFF2-40B4-BE49-F238E27FC236}">
                    <a16:creationId xmlns:a16="http://schemas.microsoft.com/office/drawing/2014/main" id="{3EDB2052-E52A-0EF6-0A2C-C6E955775A3B}"/>
                  </a:ext>
                </a:extLst>
              </p:cNvPr>
              <p:cNvSpPr txBox="1"/>
              <p:nvPr/>
            </p:nvSpPr>
            <p:spPr bwMode="auto">
              <a:xfrm>
                <a:off x="7101801" y="5036980"/>
                <a:ext cx="5140995" cy="3736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 fontScale="92500" lnSpcReduction="20000"/>
              </a:bodyPr>
              <a:lstStyle/>
              <a:p>
                <a:pPr eaLnBrk="1" hangingPunct="1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建筑风格</a:t>
                </a:r>
                <a:endParaRPr lang="en-US" dirty="0"/>
              </a:p>
            </p:txBody>
          </p:sp>
          <p:sp>
            <p:nvSpPr>
              <p:cNvPr id="12" name="Icon2">
                <a:extLst>
                  <a:ext uri="{FF2B5EF4-FFF2-40B4-BE49-F238E27FC236}">
                    <a16:creationId xmlns:a16="http://schemas.microsoft.com/office/drawing/2014/main" id="{90DB4B7B-94AB-8EE3-A85D-AF262B6A00DF}"/>
                  </a:ext>
                </a:extLst>
              </p:cNvPr>
              <p:cNvSpPr/>
              <p:nvPr/>
            </p:nvSpPr>
            <p:spPr bwMode="auto">
              <a:xfrm>
                <a:off x="6615225" y="5086571"/>
                <a:ext cx="318532" cy="304633"/>
              </a:xfrm>
              <a:custGeom>
                <a:avLst/>
                <a:gdLst>
                  <a:gd name="connsiteX0" fmla="*/ 12448 w 608574"/>
                  <a:gd name="connsiteY0" fmla="*/ 502357 h 582020"/>
                  <a:gd name="connsiteX1" fmla="*/ 596126 w 608574"/>
                  <a:gd name="connsiteY1" fmla="*/ 502357 h 582020"/>
                  <a:gd name="connsiteX2" fmla="*/ 608574 w 608574"/>
                  <a:gd name="connsiteY2" fmla="*/ 514330 h 582020"/>
                  <a:gd name="connsiteX3" fmla="*/ 608574 w 608574"/>
                  <a:gd name="connsiteY3" fmla="*/ 569587 h 582020"/>
                  <a:gd name="connsiteX4" fmla="*/ 596126 w 608574"/>
                  <a:gd name="connsiteY4" fmla="*/ 582020 h 582020"/>
                  <a:gd name="connsiteX5" fmla="*/ 12448 w 608574"/>
                  <a:gd name="connsiteY5" fmla="*/ 582020 h 582020"/>
                  <a:gd name="connsiteX6" fmla="*/ 0 w 608574"/>
                  <a:gd name="connsiteY6" fmla="*/ 569587 h 582020"/>
                  <a:gd name="connsiteX7" fmla="*/ 0 w 608574"/>
                  <a:gd name="connsiteY7" fmla="*/ 514330 h 582020"/>
                  <a:gd name="connsiteX8" fmla="*/ 12448 w 608574"/>
                  <a:gd name="connsiteY8" fmla="*/ 502357 h 582020"/>
                  <a:gd name="connsiteX9" fmla="*/ 501148 w 608574"/>
                  <a:gd name="connsiteY9" fmla="*/ 207769 h 582020"/>
                  <a:gd name="connsiteX10" fmla="*/ 568965 w 608574"/>
                  <a:gd name="connsiteY10" fmla="*/ 207769 h 582020"/>
                  <a:gd name="connsiteX11" fmla="*/ 568965 w 608574"/>
                  <a:gd name="connsiteY11" fmla="*/ 473410 h 582020"/>
                  <a:gd name="connsiteX12" fmla="*/ 501148 w 608574"/>
                  <a:gd name="connsiteY12" fmla="*/ 473410 h 582020"/>
                  <a:gd name="connsiteX13" fmla="*/ 347598 w 608574"/>
                  <a:gd name="connsiteY13" fmla="*/ 207769 h 582020"/>
                  <a:gd name="connsiteX14" fmla="*/ 414971 w 608574"/>
                  <a:gd name="connsiteY14" fmla="*/ 207769 h 582020"/>
                  <a:gd name="connsiteX15" fmla="*/ 414971 w 608574"/>
                  <a:gd name="connsiteY15" fmla="*/ 473410 h 582020"/>
                  <a:gd name="connsiteX16" fmla="*/ 347598 w 608574"/>
                  <a:gd name="connsiteY16" fmla="*/ 473410 h 582020"/>
                  <a:gd name="connsiteX17" fmla="*/ 194122 w 608574"/>
                  <a:gd name="connsiteY17" fmla="*/ 207769 h 582020"/>
                  <a:gd name="connsiteX18" fmla="*/ 261421 w 608574"/>
                  <a:gd name="connsiteY18" fmla="*/ 207769 h 582020"/>
                  <a:gd name="connsiteX19" fmla="*/ 261421 w 608574"/>
                  <a:gd name="connsiteY19" fmla="*/ 473410 h 582020"/>
                  <a:gd name="connsiteX20" fmla="*/ 194122 w 608574"/>
                  <a:gd name="connsiteY20" fmla="*/ 473410 h 582020"/>
                  <a:gd name="connsiteX21" fmla="*/ 40127 w 608574"/>
                  <a:gd name="connsiteY21" fmla="*/ 207769 h 582020"/>
                  <a:gd name="connsiteX22" fmla="*/ 107870 w 608574"/>
                  <a:gd name="connsiteY22" fmla="*/ 207769 h 582020"/>
                  <a:gd name="connsiteX23" fmla="*/ 107870 w 608574"/>
                  <a:gd name="connsiteY23" fmla="*/ 473410 h 582020"/>
                  <a:gd name="connsiteX24" fmla="*/ 40127 w 608574"/>
                  <a:gd name="connsiteY24" fmla="*/ 473410 h 582020"/>
                  <a:gd name="connsiteX25" fmla="*/ 300138 w 608574"/>
                  <a:gd name="connsiteY25" fmla="*/ 1035 h 582020"/>
                  <a:gd name="connsiteX26" fmla="*/ 308436 w 608574"/>
                  <a:gd name="connsiteY26" fmla="*/ 1035 h 582020"/>
                  <a:gd name="connsiteX27" fmla="*/ 581834 w 608574"/>
                  <a:gd name="connsiteY27" fmla="*/ 102787 h 582020"/>
                  <a:gd name="connsiteX28" fmla="*/ 589671 w 608574"/>
                  <a:gd name="connsiteY28" fmla="*/ 114298 h 582020"/>
                  <a:gd name="connsiteX29" fmla="*/ 589671 w 608574"/>
                  <a:gd name="connsiteY29" fmla="*/ 115679 h 582020"/>
                  <a:gd name="connsiteX30" fmla="*/ 596126 w 608574"/>
                  <a:gd name="connsiteY30" fmla="*/ 115679 h 582020"/>
                  <a:gd name="connsiteX31" fmla="*/ 608574 w 608574"/>
                  <a:gd name="connsiteY31" fmla="*/ 127650 h 582020"/>
                  <a:gd name="connsiteX32" fmla="*/ 608574 w 608574"/>
                  <a:gd name="connsiteY32" fmla="*/ 168166 h 582020"/>
                  <a:gd name="connsiteX33" fmla="*/ 596126 w 608574"/>
                  <a:gd name="connsiteY33" fmla="*/ 180598 h 582020"/>
                  <a:gd name="connsiteX34" fmla="*/ 12448 w 608574"/>
                  <a:gd name="connsiteY34" fmla="*/ 180598 h 582020"/>
                  <a:gd name="connsiteX35" fmla="*/ 0 w 608574"/>
                  <a:gd name="connsiteY35" fmla="*/ 168166 h 582020"/>
                  <a:gd name="connsiteX36" fmla="*/ 0 w 608574"/>
                  <a:gd name="connsiteY36" fmla="*/ 127650 h 582020"/>
                  <a:gd name="connsiteX37" fmla="*/ 12448 w 608574"/>
                  <a:gd name="connsiteY37" fmla="*/ 115679 h 582020"/>
                  <a:gd name="connsiteX38" fmla="*/ 18903 w 608574"/>
                  <a:gd name="connsiteY38" fmla="*/ 115679 h 582020"/>
                  <a:gd name="connsiteX39" fmla="*/ 18903 w 608574"/>
                  <a:gd name="connsiteY39" fmla="*/ 114298 h 582020"/>
                  <a:gd name="connsiteX40" fmla="*/ 26740 w 608574"/>
                  <a:gd name="connsiteY40" fmla="*/ 102787 h 58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08574" h="582020">
                    <a:moveTo>
                      <a:pt x="12448" y="502357"/>
                    </a:moveTo>
                    <a:lnTo>
                      <a:pt x="596126" y="502357"/>
                    </a:lnTo>
                    <a:cubicBezTo>
                      <a:pt x="603042" y="502357"/>
                      <a:pt x="608574" y="507883"/>
                      <a:pt x="608574" y="514330"/>
                    </a:cubicBezTo>
                    <a:lnTo>
                      <a:pt x="608574" y="569587"/>
                    </a:lnTo>
                    <a:cubicBezTo>
                      <a:pt x="608574" y="576494"/>
                      <a:pt x="603042" y="582020"/>
                      <a:pt x="596126" y="582020"/>
                    </a:cubicBezTo>
                    <a:lnTo>
                      <a:pt x="12448" y="582020"/>
                    </a:lnTo>
                    <a:cubicBezTo>
                      <a:pt x="5532" y="582020"/>
                      <a:pt x="0" y="576494"/>
                      <a:pt x="0" y="569587"/>
                    </a:cubicBezTo>
                    <a:lnTo>
                      <a:pt x="0" y="514330"/>
                    </a:lnTo>
                    <a:cubicBezTo>
                      <a:pt x="0" y="507883"/>
                      <a:pt x="5532" y="502357"/>
                      <a:pt x="12448" y="502357"/>
                    </a:cubicBezTo>
                    <a:close/>
                    <a:moveTo>
                      <a:pt x="501148" y="207769"/>
                    </a:moveTo>
                    <a:lnTo>
                      <a:pt x="568965" y="207769"/>
                    </a:lnTo>
                    <a:lnTo>
                      <a:pt x="568965" y="473410"/>
                    </a:lnTo>
                    <a:lnTo>
                      <a:pt x="501148" y="473410"/>
                    </a:lnTo>
                    <a:close/>
                    <a:moveTo>
                      <a:pt x="347598" y="207769"/>
                    </a:moveTo>
                    <a:lnTo>
                      <a:pt x="414971" y="207769"/>
                    </a:lnTo>
                    <a:lnTo>
                      <a:pt x="414971" y="473410"/>
                    </a:lnTo>
                    <a:lnTo>
                      <a:pt x="347598" y="473410"/>
                    </a:lnTo>
                    <a:close/>
                    <a:moveTo>
                      <a:pt x="194122" y="207769"/>
                    </a:moveTo>
                    <a:lnTo>
                      <a:pt x="261421" y="207769"/>
                    </a:lnTo>
                    <a:lnTo>
                      <a:pt x="261421" y="473410"/>
                    </a:lnTo>
                    <a:lnTo>
                      <a:pt x="194122" y="473410"/>
                    </a:lnTo>
                    <a:close/>
                    <a:moveTo>
                      <a:pt x="40127" y="207769"/>
                    </a:moveTo>
                    <a:lnTo>
                      <a:pt x="107870" y="207769"/>
                    </a:lnTo>
                    <a:lnTo>
                      <a:pt x="107870" y="473410"/>
                    </a:lnTo>
                    <a:lnTo>
                      <a:pt x="40127" y="473410"/>
                    </a:lnTo>
                    <a:close/>
                    <a:moveTo>
                      <a:pt x="300138" y="1035"/>
                    </a:moveTo>
                    <a:cubicBezTo>
                      <a:pt x="302904" y="-346"/>
                      <a:pt x="305670" y="-346"/>
                      <a:pt x="308436" y="1035"/>
                    </a:cubicBezTo>
                    <a:lnTo>
                      <a:pt x="581834" y="102787"/>
                    </a:lnTo>
                    <a:cubicBezTo>
                      <a:pt x="586444" y="104629"/>
                      <a:pt x="589671" y="109233"/>
                      <a:pt x="589671" y="114298"/>
                    </a:cubicBezTo>
                    <a:lnTo>
                      <a:pt x="589671" y="115679"/>
                    </a:lnTo>
                    <a:lnTo>
                      <a:pt x="596126" y="115679"/>
                    </a:lnTo>
                    <a:cubicBezTo>
                      <a:pt x="603042" y="115679"/>
                      <a:pt x="608574" y="121204"/>
                      <a:pt x="608574" y="127650"/>
                    </a:cubicBezTo>
                    <a:lnTo>
                      <a:pt x="608574" y="168166"/>
                    </a:lnTo>
                    <a:cubicBezTo>
                      <a:pt x="608574" y="175073"/>
                      <a:pt x="603042" y="180598"/>
                      <a:pt x="596126" y="180598"/>
                    </a:cubicBezTo>
                    <a:lnTo>
                      <a:pt x="12448" y="180598"/>
                    </a:lnTo>
                    <a:cubicBezTo>
                      <a:pt x="5532" y="180598"/>
                      <a:pt x="0" y="175073"/>
                      <a:pt x="0" y="168166"/>
                    </a:cubicBezTo>
                    <a:lnTo>
                      <a:pt x="0" y="127650"/>
                    </a:lnTo>
                    <a:cubicBezTo>
                      <a:pt x="0" y="121204"/>
                      <a:pt x="5532" y="115679"/>
                      <a:pt x="12448" y="115679"/>
                    </a:cubicBezTo>
                    <a:lnTo>
                      <a:pt x="18903" y="115679"/>
                    </a:lnTo>
                    <a:lnTo>
                      <a:pt x="18903" y="114298"/>
                    </a:lnTo>
                    <a:cubicBezTo>
                      <a:pt x="18903" y="109233"/>
                      <a:pt x="22130" y="104629"/>
                      <a:pt x="26740" y="102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54" name="işlíḋê">
              <a:extLst>
                <a:ext uri="{FF2B5EF4-FFF2-40B4-BE49-F238E27FC236}">
                  <a16:creationId xmlns:a16="http://schemas.microsoft.com/office/drawing/2014/main" id="{995AED01-ADA8-1E6F-90AC-5364D2AF7A41}"/>
                </a:ext>
              </a:extLst>
            </p:cNvPr>
            <p:cNvGrpSpPr/>
            <p:nvPr/>
          </p:nvGrpSpPr>
          <p:grpSpPr>
            <a:xfrm>
              <a:off x="5891325" y="3691700"/>
              <a:ext cx="5627571" cy="1161700"/>
              <a:chOff x="6615225" y="5036980"/>
              <a:chExt cx="5627571" cy="1161700"/>
            </a:xfrm>
          </p:grpSpPr>
          <p:sp>
            <p:nvSpPr>
              <p:cNvPr id="55" name="Text3">
                <a:extLst>
                  <a:ext uri="{FF2B5EF4-FFF2-40B4-BE49-F238E27FC236}">
                    <a16:creationId xmlns:a16="http://schemas.microsoft.com/office/drawing/2014/main" id="{E2B55650-F8BB-82B5-3E8E-8AD2CD842833}"/>
                  </a:ext>
                </a:extLst>
              </p:cNvPr>
              <p:cNvSpPr/>
              <p:nvPr/>
            </p:nvSpPr>
            <p:spPr bwMode="auto">
              <a:xfrm>
                <a:off x="7101801" y="5418777"/>
                <a:ext cx="5140995" cy="7799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它是中华文化的璀璨宝库，汇聚珍贵文物，展现历史脉络，为公众提供精神滋养，推动文化传承与交流。</a:t>
                </a:r>
                <a:endParaRPr lang="en-US" dirty="0"/>
              </a:p>
            </p:txBody>
          </p:sp>
          <p:sp>
            <p:nvSpPr>
              <p:cNvPr id="56" name="Bullet3">
                <a:extLst>
                  <a:ext uri="{FF2B5EF4-FFF2-40B4-BE49-F238E27FC236}">
                    <a16:creationId xmlns:a16="http://schemas.microsoft.com/office/drawing/2014/main" id="{F0B86910-DF72-5F5C-5C6A-E072F9854736}"/>
                  </a:ext>
                </a:extLst>
              </p:cNvPr>
              <p:cNvSpPr txBox="1"/>
              <p:nvPr/>
            </p:nvSpPr>
            <p:spPr bwMode="auto">
              <a:xfrm>
                <a:off x="7101801" y="5036980"/>
                <a:ext cx="5140995" cy="3736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文化价值</a:t>
                </a:r>
                <a:endParaRPr lang="en-US" dirty="0"/>
              </a:p>
            </p:txBody>
          </p:sp>
          <p:sp>
            <p:nvSpPr>
              <p:cNvPr id="57" name="Icon3">
                <a:extLst>
                  <a:ext uri="{FF2B5EF4-FFF2-40B4-BE49-F238E27FC236}">
                    <a16:creationId xmlns:a16="http://schemas.microsoft.com/office/drawing/2014/main" id="{0EA7D8D8-6AC8-637E-8996-C8DE0ACC7CA7}"/>
                  </a:ext>
                </a:extLst>
              </p:cNvPr>
              <p:cNvSpPr/>
              <p:nvPr/>
            </p:nvSpPr>
            <p:spPr bwMode="auto">
              <a:xfrm>
                <a:off x="6615225" y="5093048"/>
                <a:ext cx="318532" cy="291678"/>
              </a:xfrm>
              <a:custGeom>
                <a:avLst/>
                <a:gdLst>
                  <a:gd name="connsiteX0" fmla="*/ 268748 w 606376"/>
                  <a:gd name="connsiteY0" fmla="*/ 374905 h 555256"/>
                  <a:gd name="connsiteX1" fmla="*/ 267105 w 606376"/>
                  <a:gd name="connsiteY1" fmla="*/ 383577 h 555256"/>
                  <a:gd name="connsiteX2" fmla="*/ 266167 w 606376"/>
                  <a:gd name="connsiteY2" fmla="*/ 395764 h 555256"/>
                  <a:gd name="connsiteX3" fmla="*/ 289168 w 606376"/>
                  <a:gd name="connsiteY3" fmla="*/ 380061 h 555256"/>
                  <a:gd name="connsiteX4" fmla="*/ 268748 w 606376"/>
                  <a:gd name="connsiteY4" fmla="*/ 374905 h 555256"/>
                  <a:gd name="connsiteX5" fmla="*/ 249737 w 606376"/>
                  <a:gd name="connsiteY5" fmla="*/ 371624 h 555256"/>
                  <a:gd name="connsiteX6" fmla="*/ 240348 w 606376"/>
                  <a:gd name="connsiteY6" fmla="*/ 406545 h 555256"/>
                  <a:gd name="connsiteX7" fmla="*/ 239879 w 606376"/>
                  <a:gd name="connsiteY7" fmla="*/ 410295 h 555256"/>
                  <a:gd name="connsiteX8" fmla="*/ 242930 w 606376"/>
                  <a:gd name="connsiteY8" fmla="*/ 407482 h 555256"/>
                  <a:gd name="connsiteX9" fmla="*/ 255135 w 606376"/>
                  <a:gd name="connsiteY9" fmla="*/ 401623 h 555256"/>
                  <a:gd name="connsiteX10" fmla="*/ 255135 w 606376"/>
                  <a:gd name="connsiteY10" fmla="*/ 380999 h 555256"/>
                  <a:gd name="connsiteX11" fmla="*/ 255839 w 606376"/>
                  <a:gd name="connsiteY11" fmla="*/ 372562 h 555256"/>
                  <a:gd name="connsiteX12" fmla="*/ 249737 w 606376"/>
                  <a:gd name="connsiteY12" fmla="*/ 371624 h 555256"/>
                  <a:gd name="connsiteX13" fmla="*/ 140595 w 606376"/>
                  <a:gd name="connsiteY13" fmla="*/ 364124 h 555256"/>
                  <a:gd name="connsiteX14" fmla="*/ 137309 w 606376"/>
                  <a:gd name="connsiteY14" fmla="*/ 364828 h 555256"/>
                  <a:gd name="connsiteX15" fmla="*/ 118532 w 606376"/>
                  <a:gd name="connsiteY15" fmla="*/ 366234 h 555256"/>
                  <a:gd name="connsiteX16" fmla="*/ 117593 w 606376"/>
                  <a:gd name="connsiteY16" fmla="*/ 385921 h 555256"/>
                  <a:gd name="connsiteX17" fmla="*/ 137074 w 606376"/>
                  <a:gd name="connsiteY17" fmla="*/ 396233 h 555256"/>
                  <a:gd name="connsiteX18" fmla="*/ 137544 w 606376"/>
                  <a:gd name="connsiteY18" fmla="*/ 396936 h 555256"/>
                  <a:gd name="connsiteX19" fmla="*/ 140595 w 606376"/>
                  <a:gd name="connsiteY19" fmla="*/ 364124 h 555256"/>
                  <a:gd name="connsiteX20" fmla="*/ 215234 w 606376"/>
                  <a:gd name="connsiteY20" fmla="*/ 361078 h 555256"/>
                  <a:gd name="connsiteX21" fmla="*/ 206080 w 606376"/>
                  <a:gd name="connsiteY21" fmla="*/ 440997 h 555256"/>
                  <a:gd name="connsiteX22" fmla="*/ 230021 w 606376"/>
                  <a:gd name="connsiteY22" fmla="*/ 467715 h 555256"/>
                  <a:gd name="connsiteX23" fmla="*/ 226265 w 606376"/>
                  <a:gd name="connsiteY23" fmla="*/ 412170 h 555256"/>
                  <a:gd name="connsiteX24" fmla="*/ 233072 w 606376"/>
                  <a:gd name="connsiteY24" fmla="*/ 371624 h 555256"/>
                  <a:gd name="connsiteX25" fmla="*/ 225796 w 606376"/>
                  <a:gd name="connsiteY25" fmla="*/ 365296 h 555256"/>
                  <a:gd name="connsiteX26" fmla="*/ 215234 w 606376"/>
                  <a:gd name="connsiteY26" fmla="*/ 361078 h 555256"/>
                  <a:gd name="connsiteX27" fmla="*/ 174863 w 606376"/>
                  <a:gd name="connsiteY27" fmla="*/ 333188 h 555256"/>
                  <a:gd name="connsiteX28" fmla="*/ 158903 w 606376"/>
                  <a:gd name="connsiteY28" fmla="*/ 361546 h 555256"/>
                  <a:gd name="connsiteX29" fmla="*/ 156321 w 606376"/>
                  <a:gd name="connsiteY29" fmla="*/ 364124 h 555256"/>
                  <a:gd name="connsiteX30" fmla="*/ 155851 w 606376"/>
                  <a:gd name="connsiteY30" fmla="*/ 371624 h 555256"/>
                  <a:gd name="connsiteX31" fmla="*/ 151392 w 606376"/>
                  <a:gd name="connsiteY31" fmla="*/ 406311 h 555256"/>
                  <a:gd name="connsiteX32" fmla="*/ 145993 w 606376"/>
                  <a:gd name="connsiteY32" fmla="*/ 443809 h 555256"/>
                  <a:gd name="connsiteX33" fmla="*/ 142707 w 606376"/>
                  <a:gd name="connsiteY33" fmla="*/ 459746 h 555256"/>
                  <a:gd name="connsiteX34" fmla="*/ 172047 w 606376"/>
                  <a:gd name="connsiteY34" fmla="*/ 435372 h 555256"/>
                  <a:gd name="connsiteX35" fmla="*/ 169465 w 606376"/>
                  <a:gd name="connsiteY35" fmla="*/ 378187 h 555256"/>
                  <a:gd name="connsiteX36" fmla="*/ 174863 w 606376"/>
                  <a:gd name="connsiteY36" fmla="*/ 333188 h 555256"/>
                  <a:gd name="connsiteX37" fmla="*/ 479943 w 606376"/>
                  <a:gd name="connsiteY37" fmla="*/ 324081 h 555256"/>
                  <a:gd name="connsiteX38" fmla="*/ 481585 w 606376"/>
                  <a:gd name="connsiteY38" fmla="*/ 381243 h 555256"/>
                  <a:gd name="connsiteX39" fmla="*/ 476893 w 606376"/>
                  <a:gd name="connsiteY39" fmla="*/ 440046 h 555256"/>
                  <a:gd name="connsiteX40" fmla="*/ 488155 w 606376"/>
                  <a:gd name="connsiteY40" fmla="*/ 438406 h 555256"/>
                  <a:gd name="connsiteX41" fmla="*/ 481585 w 606376"/>
                  <a:gd name="connsiteY41" fmla="*/ 324081 h 555256"/>
                  <a:gd name="connsiteX42" fmla="*/ 479943 w 606376"/>
                  <a:gd name="connsiteY42" fmla="*/ 324081 h 555256"/>
                  <a:gd name="connsiteX43" fmla="*/ 462345 w 606376"/>
                  <a:gd name="connsiteY43" fmla="*/ 323612 h 555256"/>
                  <a:gd name="connsiteX44" fmla="*/ 457887 w 606376"/>
                  <a:gd name="connsiteY44" fmla="*/ 376089 h 555256"/>
                  <a:gd name="connsiteX45" fmla="*/ 455775 w 606376"/>
                  <a:gd name="connsiteY45" fmla="*/ 441920 h 555256"/>
                  <a:gd name="connsiteX46" fmla="*/ 464457 w 606376"/>
                  <a:gd name="connsiteY46" fmla="*/ 441451 h 555256"/>
                  <a:gd name="connsiteX47" fmla="*/ 465630 w 606376"/>
                  <a:gd name="connsiteY47" fmla="*/ 373746 h 555256"/>
                  <a:gd name="connsiteX48" fmla="*/ 465630 w 606376"/>
                  <a:gd name="connsiteY48" fmla="*/ 323846 h 555256"/>
                  <a:gd name="connsiteX49" fmla="*/ 462345 w 606376"/>
                  <a:gd name="connsiteY49" fmla="*/ 323612 h 555256"/>
                  <a:gd name="connsiteX50" fmla="*/ 436066 w 606376"/>
                  <a:gd name="connsiteY50" fmla="*/ 323143 h 555256"/>
                  <a:gd name="connsiteX51" fmla="*/ 429261 w 606376"/>
                  <a:gd name="connsiteY51" fmla="*/ 441217 h 555256"/>
                  <a:gd name="connsiteX52" fmla="*/ 429027 w 606376"/>
                  <a:gd name="connsiteY52" fmla="*/ 441686 h 555256"/>
                  <a:gd name="connsiteX53" fmla="*/ 447328 w 606376"/>
                  <a:gd name="connsiteY53" fmla="*/ 442154 h 555256"/>
                  <a:gd name="connsiteX54" fmla="*/ 442870 w 606376"/>
                  <a:gd name="connsiteY54" fmla="*/ 367187 h 555256"/>
                  <a:gd name="connsiteX55" fmla="*/ 444982 w 606376"/>
                  <a:gd name="connsiteY55" fmla="*/ 323378 h 555256"/>
                  <a:gd name="connsiteX56" fmla="*/ 436066 w 606376"/>
                  <a:gd name="connsiteY56" fmla="*/ 323143 h 555256"/>
                  <a:gd name="connsiteX57" fmla="*/ 412602 w 606376"/>
                  <a:gd name="connsiteY57" fmla="*/ 321972 h 555256"/>
                  <a:gd name="connsiteX58" fmla="*/ 410490 w 606376"/>
                  <a:gd name="connsiteY58" fmla="*/ 365781 h 555256"/>
                  <a:gd name="connsiteX59" fmla="*/ 404624 w 606376"/>
                  <a:gd name="connsiteY59" fmla="*/ 439109 h 555256"/>
                  <a:gd name="connsiteX60" fmla="*/ 422926 w 606376"/>
                  <a:gd name="connsiteY60" fmla="*/ 441451 h 555256"/>
                  <a:gd name="connsiteX61" fmla="*/ 422926 w 606376"/>
                  <a:gd name="connsiteY61" fmla="*/ 441217 h 555256"/>
                  <a:gd name="connsiteX62" fmla="*/ 420580 w 606376"/>
                  <a:gd name="connsiteY62" fmla="*/ 376089 h 555256"/>
                  <a:gd name="connsiteX63" fmla="*/ 422691 w 606376"/>
                  <a:gd name="connsiteY63" fmla="*/ 322441 h 555256"/>
                  <a:gd name="connsiteX64" fmla="*/ 412602 w 606376"/>
                  <a:gd name="connsiteY64" fmla="*/ 321972 h 555256"/>
                  <a:gd name="connsiteX65" fmla="*/ 391250 w 606376"/>
                  <a:gd name="connsiteY65" fmla="*/ 320801 h 555256"/>
                  <a:gd name="connsiteX66" fmla="*/ 381630 w 606376"/>
                  <a:gd name="connsiteY66" fmla="*/ 437235 h 555256"/>
                  <a:gd name="connsiteX67" fmla="*/ 396881 w 606376"/>
                  <a:gd name="connsiteY67" fmla="*/ 438172 h 555256"/>
                  <a:gd name="connsiteX68" fmla="*/ 398055 w 606376"/>
                  <a:gd name="connsiteY68" fmla="*/ 360159 h 555256"/>
                  <a:gd name="connsiteX69" fmla="*/ 396881 w 606376"/>
                  <a:gd name="connsiteY69" fmla="*/ 321035 h 555256"/>
                  <a:gd name="connsiteX70" fmla="*/ 391250 w 606376"/>
                  <a:gd name="connsiteY70" fmla="*/ 320801 h 555256"/>
                  <a:gd name="connsiteX71" fmla="*/ 184486 w 606376"/>
                  <a:gd name="connsiteY71" fmla="*/ 315845 h 555256"/>
                  <a:gd name="connsiteX72" fmla="*/ 178619 w 606376"/>
                  <a:gd name="connsiteY72" fmla="*/ 326391 h 555256"/>
                  <a:gd name="connsiteX73" fmla="*/ 180731 w 606376"/>
                  <a:gd name="connsiteY73" fmla="*/ 323579 h 555256"/>
                  <a:gd name="connsiteX74" fmla="*/ 188711 w 606376"/>
                  <a:gd name="connsiteY74" fmla="*/ 325688 h 555256"/>
                  <a:gd name="connsiteX75" fmla="*/ 181905 w 606376"/>
                  <a:gd name="connsiteY75" fmla="*/ 385218 h 555256"/>
                  <a:gd name="connsiteX76" fmla="*/ 182139 w 606376"/>
                  <a:gd name="connsiteY76" fmla="*/ 426701 h 555256"/>
                  <a:gd name="connsiteX77" fmla="*/ 195518 w 606376"/>
                  <a:gd name="connsiteY77" fmla="*/ 427169 h 555256"/>
                  <a:gd name="connsiteX78" fmla="*/ 203263 w 606376"/>
                  <a:gd name="connsiteY78" fmla="*/ 346313 h 555256"/>
                  <a:gd name="connsiteX79" fmla="*/ 203733 w 606376"/>
                  <a:gd name="connsiteY79" fmla="*/ 345141 h 555256"/>
                  <a:gd name="connsiteX80" fmla="*/ 202559 w 606376"/>
                  <a:gd name="connsiteY80" fmla="*/ 343500 h 555256"/>
                  <a:gd name="connsiteX81" fmla="*/ 184486 w 606376"/>
                  <a:gd name="connsiteY81" fmla="*/ 315845 h 555256"/>
                  <a:gd name="connsiteX82" fmla="*/ 379284 w 606376"/>
                  <a:gd name="connsiteY82" fmla="*/ 291517 h 555256"/>
                  <a:gd name="connsiteX83" fmla="*/ 494021 w 606376"/>
                  <a:gd name="connsiteY83" fmla="*/ 295733 h 555256"/>
                  <a:gd name="connsiteX84" fmla="*/ 507630 w 606376"/>
                  <a:gd name="connsiteY84" fmla="*/ 306276 h 555256"/>
                  <a:gd name="connsiteX85" fmla="*/ 516781 w 606376"/>
                  <a:gd name="connsiteY85" fmla="*/ 449885 h 555256"/>
                  <a:gd name="connsiteX86" fmla="*/ 506222 w 606376"/>
                  <a:gd name="connsiteY86" fmla="*/ 463473 h 555256"/>
                  <a:gd name="connsiteX87" fmla="*/ 423395 w 606376"/>
                  <a:gd name="connsiteY87" fmla="*/ 470033 h 555256"/>
                  <a:gd name="connsiteX88" fmla="*/ 368021 w 606376"/>
                  <a:gd name="connsiteY88" fmla="*/ 458553 h 555256"/>
                  <a:gd name="connsiteX89" fmla="*/ 361920 w 606376"/>
                  <a:gd name="connsiteY89" fmla="*/ 452228 h 555256"/>
                  <a:gd name="connsiteX90" fmla="*/ 365675 w 606376"/>
                  <a:gd name="connsiteY90" fmla="*/ 302059 h 555256"/>
                  <a:gd name="connsiteX91" fmla="*/ 379284 w 606376"/>
                  <a:gd name="connsiteY91" fmla="*/ 291517 h 555256"/>
                  <a:gd name="connsiteX92" fmla="*/ 184017 w 606376"/>
                  <a:gd name="connsiteY92" fmla="*/ 280397 h 555256"/>
                  <a:gd name="connsiteX93" fmla="*/ 195049 w 606376"/>
                  <a:gd name="connsiteY93" fmla="*/ 286549 h 555256"/>
                  <a:gd name="connsiteX94" fmla="*/ 224153 w 606376"/>
                  <a:gd name="connsiteY94" fmla="*/ 330844 h 555256"/>
                  <a:gd name="connsiteX95" fmla="*/ 233776 w 606376"/>
                  <a:gd name="connsiteY95" fmla="*/ 346781 h 555256"/>
                  <a:gd name="connsiteX96" fmla="*/ 254900 w 606376"/>
                  <a:gd name="connsiteY96" fmla="*/ 345844 h 555256"/>
                  <a:gd name="connsiteX97" fmla="*/ 320385 w 606376"/>
                  <a:gd name="connsiteY97" fmla="*/ 368812 h 555256"/>
                  <a:gd name="connsiteX98" fmla="*/ 320385 w 606376"/>
                  <a:gd name="connsiteY98" fmla="*/ 386858 h 555256"/>
                  <a:gd name="connsiteX99" fmla="*/ 255839 w 606376"/>
                  <a:gd name="connsiteY99" fmla="*/ 422951 h 555256"/>
                  <a:gd name="connsiteX100" fmla="*/ 260299 w 606376"/>
                  <a:gd name="connsiteY100" fmla="*/ 496542 h 555256"/>
                  <a:gd name="connsiteX101" fmla="*/ 241522 w 606376"/>
                  <a:gd name="connsiteY101" fmla="*/ 507089 h 555256"/>
                  <a:gd name="connsiteX102" fmla="*/ 186364 w 606376"/>
                  <a:gd name="connsiteY102" fmla="*/ 455762 h 555256"/>
                  <a:gd name="connsiteX103" fmla="*/ 119471 w 606376"/>
                  <a:gd name="connsiteY103" fmla="*/ 499823 h 555256"/>
                  <a:gd name="connsiteX104" fmla="*/ 103745 w 606376"/>
                  <a:gd name="connsiteY104" fmla="*/ 487871 h 555256"/>
                  <a:gd name="connsiteX105" fmla="*/ 118297 w 606376"/>
                  <a:gd name="connsiteY105" fmla="*/ 415685 h 555256"/>
                  <a:gd name="connsiteX106" fmla="*/ 66660 w 606376"/>
                  <a:gd name="connsiteY106" fmla="*/ 367406 h 555256"/>
                  <a:gd name="connsiteX107" fmla="*/ 74406 w 606376"/>
                  <a:gd name="connsiteY107" fmla="*/ 348188 h 555256"/>
                  <a:gd name="connsiteX108" fmla="*/ 141534 w 606376"/>
                  <a:gd name="connsiteY108" fmla="*/ 349359 h 555256"/>
                  <a:gd name="connsiteX109" fmla="*/ 151861 w 606376"/>
                  <a:gd name="connsiteY109" fmla="*/ 322407 h 555256"/>
                  <a:gd name="connsiteX110" fmla="*/ 172985 w 606376"/>
                  <a:gd name="connsiteY110" fmla="*/ 286549 h 555256"/>
                  <a:gd name="connsiteX111" fmla="*/ 184017 w 606376"/>
                  <a:gd name="connsiteY111" fmla="*/ 280397 h 555256"/>
                  <a:gd name="connsiteX112" fmla="*/ 486028 w 606376"/>
                  <a:gd name="connsiteY112" fmla="*/ 191450 h 555256"/>
                  <a:gd name="connsiteX113" fmla="*/ 482978 w 606376"/>
                  <a:gd name="connsiteY113" fmla="*/ 216522 h 555256"/>
                  <a:gd name="connsiteX114" fmla="*/ 495884 w 606376"/>
                  <a:gd name="connsiteY114" fmla="*/ 215819 h 555256"/>
                  <a:gd name="connsiteX115" fmla="*/ 486028 w 606376"/>
                  <a:gd name="connsiteY115" fmla="*/ 191450 h 555256"/>
                  <a:gd name="connsiteX116" fmla="*/ 425016 w 606376"/>
                  <a:gd name="connsiteY116" fmla="*/ 176687 h 555256"/>
                  <a:gd name="connsiteX117" fmla="*/ 409998 w 606376"/>
                  <a:gd name="connsiteY117" fmla="*/ 214647 h 555256"/>
                  <a:gd name="connsiteX118" fmla="*/ 423843 w 606376"/>
                  <a:gd name="connsiteY118" fmla="*/ 216522 h 555256"/>
                  <a:gd name="connsiteX119" fmla="*/ 425016 w 606376"/>
                  <a:gd name="connsiteY119" fmla="*/ 176687 h 555256"/>
                  <a:gd name="connsiteX120" fmla="*/ 465144 w 606376"/>
                  <a:gd name="connsiteY120" fmla="*/ 152318 h 555256"/>
                  <a:gd name="connsiteX121" fmla="*/ 465378 w 606376"/>
                  <a:gd name="connsiteY121" fmla="*/ 170361 h 555256"/>
                  <a:gd name="connsiteX122" fmla="*/ 465613 w 606376"/>
                  <a:gd name="connsiteY122" fmla="*/ 217225 h 555256"/>
                  <a:gd name="connsiteX123" fmla="*/ 472183 w 606376"/>
                  <a:gd name="connsiteY123" fmla="*/ 216991 h 555256"/>
                  <a:gd name="connsiteX124" fmla="*/ 473357 w 606376"/>
                  <a:gd name="connsiteY124" fmla="*/ 179968 h 555256"/>
                  <a:gd name="connsiteX125" fmla="*/ 471245 w 606376"/>
                  <a:gd name="connsiteY125" fmla="*/ 162628 h 555256"/>
                  <a:gd name="connsiteX126" fmla="*/ 465144 w 606376"/>
                  <a:gd name="connsiteY126" fmla="*/ 152318 h 555256"/>
                  <a:gd name="connsiteX127" fmla="*/ 248791 w 606376"/>
                  <a:gd name="connsiteY127" fmla="*/ 137790 h 555256"/>
                  <a:gd name="connsiteX128" fmla="*/ 243862 w 606376"/>
                  <a:gd name="connsiteY128" fmla="*/ 164267 h 555256"/>
                  <a:gd name="connsiteX129" fmla="*/ 241984 w 606376"/>
                  <a:gd name="connsiteY129" fmla="*/ 198945 h 555256"/>
                  <a:gd name="connsiteX130" fmla="*/ 254659 w 606376"/>
                  <a:gd name="connsiteY130" fmla="*/ 158175 h 555256"/>
                  <a:gd name="connsiteX131" fmla="*/ 248791 w 606376"/>
                  <a:gd name="connsiteY131" fmla="*/ 137790 h 555256"/>
                  <a:gd name="connsiteX132" fmla="*/ 157718 w 606376"/>
                  <a:gd name="connsiteY132" fmla="*/ 134978 h 555256"/>
                  <a:gd name="connsiteX133" fmla="*/ 152789 w 606376"/>
                  <a:gd name="connsiteY133" fmla="*/ 161455 h 555256"/>
                  <a:gd name="connsiteX134" fmla="*/ 163821 w 606376"/>
                  <a:gd name="connsiteY134" fmla="*/ 198242 h 555256"/>
                  <a:gd name="connsiteX135" fmla="*/ 159596 w 606376"/>
                  <a:gd name="connsiteY135" fmla="*/ 158175 h 555256"/>
                  <a:gd name="connsiteX136" fmla="*/ 157718 w 606376"/>
                  <a:gd name="connsiteY136" fmla="*/ 134978 h 555256"/>
                  <a:gd name="connsiteX137" fmla="*/ 447075 w 606376"/>
                  <a:gd name="connsiteY137" fmla="*/ 125605 h 555256"/>
                  <a:gd name="connsiteX138" fmla="*/ 443789 w 606376"/>
                  <a:gd name="connsiteY138" fmla="*/ 133104 h 555256"/>
                  <a:gd name="connsiteX139" fmla="*/ 444728 w 606376"/>
                  <a:gd name="connsiteY139" fmla="*/ 134510 h 555256"/>
                  <a:gd name="connsiteX140" fmla="*/ 441208 w 606376"/>
                  <a:gd name="connsiteY140" fmla="*/ 172001 h 555256"/>
                  <a:gd name="connsiteX141" fmla="*/ 436984 w 606376"/>
                  <a:gd name="connsiteY141" fmla="*/ 217459 h 555256"/>
                  <a:gd name="connsiteX142" fmla="*/ 454114 w 606376"/>
                  <a:gd name="connsiteY142" fmla="*/ 217225 h 555256"/>
                  <a:gd name="connsiteX143" fmla="*/ 449891 w 606376"/>
                  <a:gd name="connsiteY143" fmla="*/ 170361 h 555256"/>
                  <a:gd name="connsiteX144" fmla="*/ 449891 w 606376"/>
                  <a:gd name="connsiteY144" fmla="*/ 137087 h 555256"/>
                  <a:gd name="connsiteX145" fmla="*/ 453176 w 606376"/>
                  <a:gd name="connsiteY145" fmla="*/ 134510 h 555256"/>
                  <a:gd name="connsiteX146" fmla="*/ 447075 w 606376"/>
                  <a:gd name="connsiteY146" fmla="*/ 125605 h 555256"/>
                  <a:gd name="connsiteX147" fmla="*/ 211939 w 606376"/>
                  <a:gd name="connsiteY147" fmla="*/ 111312 h 555256"/>
                  <a:gd name="connsiteX148" fmla="*/ 202081 w 606376"/>
                  <a:gd name="connsiteY148" fmla="*/ 112952 h 555256"/>
                  <a:gd name="connsiteX149" fmla="*/ 202785 w 606376"/>
                  <a:gd name="connsiteY149" fmla="*/ 115061 h 555256"/>
                  <a:gd name="connsiteX150" fmla="*/ 197856 w 606376"/>
                  <a:gd name="connsiteY150" fmla="*/ 164735 h 555256"/>
                  <a:gd name="connsiteX151" fmla="*/ 197387 w 606376"/>
                  <a:gd name="connsiteY151" fmla="*/ 208317 h 555256"/>
                  <a:gd name="connsiteX152" fmla="*/ 187763 w 606376"/>
                  <a:gd name="connsiteY152" fmla="*/ 208317 h 555256"/>
                  <a:gd name="connsiteX153" fmla="*/ 188467 w 606376"/>
                  <a:gd name="connsiteY153" fmla="*/ 119279 h 555256"/>
                  <a:gd name="connsiteX154" fmla="*/ 178139 w 606376"/>
                  <a:gd name="connsiteY154" fmla="*/ 126543 h 555256"/>
                  <a:gd name="connsiteX155" fmla="*/ 176027 w 606376"/>
                  <a:gd name="connsiteY155" fmla="*/ 127714 h 555256"/>
                  <a:gd name="connsiteX156" fmla="*/ 175323 w 606376"/>
                  <a:gd name="connsiteY156" fmla="*/ 158175 h 555256"/>
                  <a:gd name="connsiteX157" fmla="*/ 175557 w 606376"/>
                  <a:gd name="connsiteY157" fmla="*/ 212301 h 555256"/>
                  <a:gd name="connsiteX158" fmla="*/ 189406 w 606376"/>
                  <a:gd name="connsiteY158" fmla="*/ 219799 h 555256"/>
                  <a:gd name="connsiteX159" fmla="*/ 229309 w 606376"/>
                  <a:gd name="connsiteY159" fmla="*/ 211129 h 555256"/>
                  <a:gd name="connsiteX160" fmla="*/ 228605 w 606376"/>
                  <a:gd name="connsiteY160" fmla="*/ 208317 h 555256"/>
                  <a:gd name="connsiteX161" fmla="*/ 228605 w 606376"/>
                  <a:gd name="connsiteY161" fmla="*/ 158175 h 555256"/>
                  <a:gd name="connsiteX162" fmla="*/ 237055 w 606376"/>
                  <a:gd name="connsiteY162" fmla="*/ 121622 h 555256"/>
                  <a:gd name="connsiteX163" fmla="*/ 226727 w 606376"/>
                  <a:gd name="connsiteY163" fmla="*/ 114593 h 555256"/>
                  <a:gd name="connsiteX164" fmla="*/ 225319 w 606376"/>
                  <a:gd name="connsiteY164" fmla="*/ 113890 h 555256"/>
                  <a:gd name="connsiteX165" fmla="*/ 222737 w 606376"/>
                  <a:gd name="connsiteY165" fmla="*/ 162627 h 555256"/>
                  <a:gd name="connsiteX166" fmla="*/ 211235 w 606376"/>
                  <a:gd name="connsiteY166" fmla="*/ 217221 h 555256"/>
                  <a:gd name="connsiteX167" fmla="*/ 207714 w 606376"/>
                  <a:gd name="connsiteY167" fmla="*/ 216753 h 555256"/>
                  <a:gd name="connsiteX168" fmla="*/ 208184 w 606376"/>
                  <a:gd name="connsiteY168" fmla="*/ 160752 h 555256"/>
                  <a:gd name="connsiteX169" fmla="*/ 210766 w 606376"/>
                  <a:gd name="connsiteY169" fmla="*/ 112952 h 555256"/>
                  <a:gd name="connsiteX170" fmla="*/ 211939 w 606376"/>
                  <a:gd name="connsiteY170" fmla="*/ 111312 h 555256"/>
                  <a:gd name="connsiteX171" fmla="*/ 439595 w 606376"/>
                  <a:gd name="connsiteY171" fmla="*/ 84365 h 555256"/>
                  <a:gd name="connsiteX172" fmla="*/ 452941 w 606376"/>
                  <a:gd name="connsiteY172" fmla="*/ 87880 h 555256"/>
                  <a:gd name="connsiteX173" fmla="*/ 528737 w 606376"/>
                  <a:gd name="connsiteY173" fmla="*/ 225660 h 555256"/>
                  <a:gd name="connsiteX174" fmla="*/ 515126 w 606376"/>
                  <a:gd name="connsiteY174" fmla="*/ 243469 h 555256"/>
                  <a:gd name="connsiteX175" fmla="*/ 430883 w 606376"/>
                  <a:gd name="connsiteY175" fmla="*/ 243703 h 555256"/>
                  <a:gd name="connsiteX176" fmla="*/ 377615 w 606376"/>
                  <a:gd name="connsiteY176" fmla="*/ 226832 h 555256"/>
                  <a:gd name="connsiteX177" fmla="*/ 386063 w 606376"/>
                  <a:gd name="connsiteY177" fmla="*/ 209258 h 555256"/>
                  <a:gd name="connsiteX178" fmla="*/ 429240 w 606376"/>
                  <a:gd name="connsiteY178" fmla="*/ 94207 h 555256"/>
                  <a:gd name="connsiteX179" fmla="*/ 439595 w 606376"/>
                  <a:gd name="connsiteY179" fmla="*/ 84365 h 555256"/>
                  <a:gd name="connsiteX180" fmla="*/ 206589 w 606376"/>
                  <a:gd name="connsiteY180" fmla="*/ 84268 h 555256"/>
                  <a:gd name="connsiteX181" fmla="*/ 281418 w 606376"/>
                  <a:gd name="connsiteY181" fmla="*/ 145522 h 555256"/>
                  <a:gd name="connsiteX182" fmla="*/ 195039 w 606376"/>
                  <a:gd name="connsiteY182" fmla="*/ 249322 h 555256"/>
                  <a:gd name="connsiteX183" fmla="*/ 173445 w 606376"/>
                  <a:gd name="connsiteY183" fmla="*/ 95848 h 555256"/>
                  <a:gd name="connsiteX184" fmla="*/ 206589 w 606376"/>
                  <a:gd name="connsiteY184" fmla="*/ 84268 h 555256"/>
                  <a:gd name="connsiteX185" fmla="*/ 309643 w 606376"/>
                  <a:gd name="connsiteY185" fmla="*/ 33473 h 555256"/>
                  <a:gd name="connsiteX186" fmla="*/ 163110 w 606376"/>
                  <a:gd name="connsiteY186" fmla="*/ 40561 h 555256"/>
                  <a:gd name="connsiteX187" fmla="*/ 52573 w 606376"/>
                  <a:gd name="connsiteY187" fmla="*/ 45481 h 555256"/>
                  <a:gd name="connsiteX188" fmla="*/ 42482 w 606376"/>
                  <a:gd name="connsiteY188" fmla="*/ 442188 h 555256"/>
                  <a:gd name="connsiteX189" fmla="*/ 127673 w 606376"/>
                  <a:gd name="connsiteY189" fmla="*/ 526310 h 555256"/>
                  <a:gd name="connsiteX190" fmla="*/ 250179 w 606376"/>
                  <a:gd name="connsiteY190" fmla="*/ 519749 h 555256"/>
                  <a:gd name="connsiteX191" fmla="*/ 531098 w 606376"/>
                  <a:gd name="connsiteY191" fmla="*/ 516468 h 555256"/>
                  <a:gd name="connsiteX192" fmla="*/ 533445 w 606376"/>
                  <a:gd name="connsiteY192" fmla="*/ 513891 h 555256"/>
                  <a:gd name="connsiteX193" fmla="*/ 570291 w 606376"/>
                  <a:gd name="connsiteY193" fmla="*/ 240203 h 555256"/>
                  <a:gd name="connsiteX194" fmla="*/ 574515 w 606376"/>
                  <a:gd name="connsiteY194" fmla="*/ 107811 h 555256"/>
                  <a:gd name="connsiteX195" fmla="*/ 456703 w 606376"/>
                  <a:gd name="connsiteY195" fmla="*/ 35171 h 555256"/>
                  <a:gd name="connsiteX196" fmla="*/ 309643 w 606376"/>
                  <a:gd name="connsiteY196" fmla="*/ 33473 h 555256"/>
                  <a:gd name="connsiteX197" fmla="*/ 486537 w 606376"/>
                  <a:gd name="connsiteY197" fmla="*/ 52 h 555256"/>
                  <a:gd name="connsiteX198" fmla="*/ 587423 w 606376"/>
                  <a:gd name="connsiteY198" fmla="*/ 40561 h 555256"/>
                  <a:gd name="connsiteX199" fmla="*/ 598218 w 606376"/>
                  <a:gd name="connsiteY199" fmla="*/ 179045 h 555256"/>
                  <a:gd name="connsiteX200" fmla="*/ 605259 w 606376"/>
                  <a:gd name="connsiteY200" fmla="*/ 332994 h 555256"/>
                  <a:gd name="connsiteX201" fmla="*/ 547761 w 606376"/>
                  <a:gd name="connsiteY201" fmla="*/ 538260 h 555256"/>
                  <a:gd name="connsiteX202" fmla="*/ 540720 w 606376"/>
                  <a:gd name="connsiteY202" fmla="*/ 540838 h 555256"/>
                  <a:gd name="connsiteX203" fmla="*/ 532037 w 606376"/>
                  <a:gd name="connsiteY203" fmla="*/ 544118 h 555256"/>
                  <a:gd name="connsiteX204" fmla="*/ 168273 w 606376"/>
                  <a:gd name="connsiteY204" fmla="*/ 555131 h 555256"/>
                  <a:gd name="connsiteX205" fmla="*/ 25819 w 606376"/>
                  <a:gd name="connsiteY205" fmla="*/ 486944 h 555256"/>
                  <a:gd name="connsiteX206" fmla="*/ 1177 w 606376"/>
                  <a:gd name="connsiteY206" fmla="*/ 243249 h 555256"/>
                  <a:gd name="connsiteX207" fmla="*/ 31921 w 606376"/>
                  <a:gd name="connsiteY207" fmla="*/ 26970 h 555256"/>
                  <a:gd name="connsiteX208" fmla="*/ 39900 w 606376"/>
                  <a:gd name="connsiteY208" fmla="*/ 19472 h 555256"/>
                  <a:gd name="connsiteX209" fmla="*/ 56563 w 606376"/>
                  <a:gd name="connsiteY209" fmla="*/ 17128 h 555256"/>
                  <a:gd name="connsiteX210" fmla="*/ 171324 w 606376"/>
                  <a:gd name="connsiteY210" fmla="*/ 11739 h 555256"/>
                  <a:gd name="connsiteX211" fmla="*/ 371042 w 606376"/>
                  <a:gd name="connsiteY211" fmla="*/ 6818 h 555256"/>
                  <a:gd name="connsiteX212" fmla="*/ 486537 w 606376"/>
                  <a:gd name="connsiteY212" fmla="*/ 52 h 555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</a:cxnLst>
                <a:rect l="l" t="t" r="r" b="b"/>
                <a:pathLst>
                  <a:path w="606376" h="555256">
                    <a:moveTo>
                      <a:pt x="268748" y="374905"/>
                    </a:moveTo>
                    <a:cubicBezTo>
                      <a:pt x="268044" y="377718"/>
                      <a:pt x="267340" y="380765"/>
                      <a:pt x="267105" y="383577"/>
                    </a:cubicBezTo>
                    <a:cubicBezTo>
                      <a:pt x="266636" y="387561"/>
                      <a:pt x="266401" y="391545"/>
                      <a:pt x="266167" y="395764"/>
                    </a:cubicBezTo>
                    <a:cubicBezTo>
                      <a:pt x="274382" y="391077"/>
                      <a:pt x="281892" y="385921"/>
                      <a:pt x="289168" y="380061"/>
                    </a:cubicBezTo>
                    <a:cubicBezTo>
                      <a:pt x="282362" y="377718"/>
                      <a:pt x="274851" y="376077"/>
                      <a:pt x="268748" y="374905"/>
                    </a:cubicBezTo>
                    <a:close/>
                    <a:moveTo>
                      <a:pt x="249737" y="371624"/>
                    </a:moveTo>
                    <a:cubicBezTo>
                      <a:pt x="246451" y="383108"/>
                      <a:pt x="242226" y="394827"/>
                      <a:pt x="240348" y="406545"/>
                    </a:cubicBezTo>
                    <a:cubicBezTo>
                      <a:pt x="240113" y="407951"/>
                      <a:pt x="239879" y="409123"/>
                      <a:pt x="239879" y="410295"/>
                    </a:cubicBezTo>
                    <a:cubicBezTo>
                      <a:pt x="240583" y="409123"/>
                      <a:pt x="241522" y="408186"/>
                      <a:pt x="242930" y="407482"/>
                    </a:cubicBezTo>
                    <a:cubicBezTo>
                      <a:pt x="247155" y="405608"/>
                      <a:pt x="251145" y="403733"/>
                      <a:pt x="255135" y="401623"/>
                    </a:cubicBezTo>
                    <a:cubicBezTo>
                      <a:pt x="254431" y="394827"/>
                      <a:pt x="254666" y="387796"/>
                      <a:pt x="255135" y="380999"/>
                    </a:cubicBezTo>
                    <a:cubicBezTo>
                      <a:pt x="255370" y="378187"/>
                      <a:pt x="255370" y="375374"/>
                      <a:pt x="255839" y="372562"/>
                    </a:cubicBezTo>
                    <a:cubicBezTo>
                      <a:pt x="253727" y="372327"/>
                      <a:pt x="251614" y="371859"/>
                      <a:pt x="249737" y="371624"/>
                    </a:cubicBezTo>
                    <a:close/>
                    <a:moveTo>
                      <a:pt x="140595" y="364124"/>
                    </a:moveTo>
                    <a:cubicBezTo>
                      <a:pt x="139656" y="364593"/>
                      <a:pt x="138483" y="365062"/>
                      <a:pt x="137309" y="364828"/>
                    </a:cubicBezTo>
                    <a:cubicBezTo>
                      <a:pt x="130737" y="364828"/>
                      <a:pt x="124635" y="365296"/>
                      <a:pt x="118532" y="366234"/>
                    </a:cubicBezTo>
                    <a:cubicBezTo>
                      <a:pt x="119001" y="372562"/>
                      <a:pt x="118532" y="379358"/>
                      <a:pt x="117593" y="385921"/>
                    </a:cubicBezTo>
                    <a:cubicBezTo>
                      <a:pt x="123930" y="389905"/>
                      <a:pt x="130502" y="392483"/>
                      <a:pt x="137074" y="396233"/>
                    </a:cubicBezTo>
                    <a:cubicBezTo>
                      <a:pt x="137309" y="396467"/>
                      <a:pt x="137309" y="396702"/>
                      <a:pt x="137544" y="396936"/>
                    </a:cubicBezTo>
                    <a:cubicBezTo>
                      <a:pt x="138013" y="387327"/>
                      <a:pt x="137544" y="373968"/>
                      <a:pt x="140595" y="364124"/>
                    </a:cubicBezTo>
                    <a:close/>
                    <a:moveTo>
                      <a:pt x="215234" y="361078"/>
                    </a:moveTo>
                    <a:cubicBezTo>
                      <a:pt x="213356" y="387561"/>
                      <a:pt x="208427" y="414513"/>
                      <a:pt x="206080" y="440997"/>
                    </a:cubicBezTo>
                    <a:cubicBezTo>
                      <a:pt x="213356" y="450840"/>
                      <a:pt x="221336" y="459746"/>
                      <a:pt x="230021" y="467715"/>
                    </a:cubicBezTo>
                    <a:cubicBezTo>
                      <a:pt x="224388" y="449903"/>
                      <a:pt x="223918" y="430919"/>
                      <a:pt x="226265" y="412170"/>
                    </a:cubicBezTo>
                    <a:cubicBezTo>
                      <a:pt x="227908" y="399514"/>
                      <a:pt x="229317" y="384983"/>
                      <a:pt x="233072" y="371624"/>
                    </a:cubicBezTo>
                    <a:cubicBezTo>
                      <a:pt x="230021" y="369984"/>
                      <a:pt x="227439" y="368109"/>
                      <a:pt x="225796" y="365296"/>
                    </a:cubicBezTo>
                    <a:cubicBezTo>
                      <a:pt x="222041" y="365765"/>
                      <a:pt x="218285" y="363890"/>
                      <a:pt x="215234" y="361078"/>
                    </a:cubicBezTo>
                    <a:close/>
                    <a:moveTo>
                      <a:pt x="174863" y="333188"/>
                    </a:moveTo>
                    <a:cubicBezTo>
                      <a:pt x="169699" y="342797"/>
                      <a:pt x="164536" y="352172"/>
                      <a:pt x="158903" y="361546"/>
                    </a:cubicBezTo>
                    <a:cubicBezTo>
                      <a:pt x="158199" y="362718"/>
                      <a:pt x="157260" y="363421"/>
                      <a:pt x="156321" y="364124"/>
                    </a:cubicBezTo>
                    <a:cubicBezTo>
                      <a:pt x="156321" y="366468"/>
                      <a:pt x="156086" y="369046"/>
                      <a:pt x="155851" y="371624"/>
                    </a:cubicBezTo>
                    <a:cubicBezTo>
                      <a:pt x="154208" y="383108"/>
                      <a:pt x="152800" y="394592"/>
                      <a:pt x="151392" y="406311"/>
                    </a:cubicBezTo>
                    <a:cubicBezTo>
                      <a:pt x="149749" y="418732"/>
                      <a:pt x="148106" y="431388"/>
                      <a:pt x="145993" y="443809"/>
                    </a:cubicBezTo>
                    <a:cubicBezTo>
                      <a:pt x="145289" y="448497"/>
                      <a:pt x="144585" y="454825"/>
                      <a:pt x="142707" y="459746"/>
                    </a:cubicBezTo>
                    <a:cubicBezTo>
                      <a:pt x="153035" y="452481"/>
                      <a:pt x="162658" y="444044"/>
                      <a:pt x="172047" y="435372"/>
                    </a:cubicBezTo>
                    <a:cubicBezTo>
                      <a:pt x="168526" y="416623"/>
                      <a:pt x="168291" y="396936"/>
                      <a:pt x="169465" y="378187"/>
                    </a:cubicBezTo>
                    <a:cubicBezTo>
                      <a:pt x="170169" y="365999"/>
                      <a:pt x="169465" y="346781"/>
                      <a:pt x="174863" y="333188"/>
                    </a:cubicBezTo>
                    <a:close/>
                    <a:moveTo>
                      <a:pt x="479943" y="324081"/>
                    </a:moveTo>
                    <a:cubicBezTo>
                      <a:pt x="485340" y="341182"/>
                      <a:pt x="481820" y="364141"/>
                      <a:pt x="481585" y="381243"/>
                    </a:cubicBezTo>
                    <a:cubicBezTo>
                      <a:pt x="481351" y="401156"/>
                      <a:pt x="480412" y="420835"/>
                      <a:pt x="476893" y="440046"/>
                    </a:cubicBezTo>
                    <a:cubicBezTo>
                      <a:pt x="480647" y="439577"/>
                      <a:pt x="484401" y="439109"/>
                      <a:pt x="488155" y="438406"/>
                    </a:cubicBezTo>
                    <a:cubicBezTo>
                      <a:pt x="487921" y="400219"/>
                      <a:pt x="486982" y="362033"/>
                      <a:pt x="481585" y="324081"/>
                    </a:cubicBezTo>
                    <a:cubicBezTo>
                      <a:pt x="480882" y="324081"/>
                      <a:pt x="480412" y="324081"/>
                      <a:pt x="479943" y="324081"/>
                    </a:cubicBezTo>
                    <a:close/>
                    <a:moveTo>
                      <a:pt x="462345" y="323612"/>
                    </a:moveTo>
                    <a:cubicBezTo>
                      <a:pt x="461172" y="341182"/>
                      <a:pt x="458356" y="358753"/>
                      <a:pt x="457887" y="376089"/>
                    </a:cubicBezTo>
                    <a:cubicBezTo>
                      <a:pt x="457418" y="398111"/>
                      <a:pt x="457887" y="420133"/>
                      <a:pt x="455775" y="441920"/>
                    </a:cubicBezTo>
                    <a:cubicBezTo>
                      <a:pt x="458591" y="441920"/>
                      <a:pt x="461407" y="441451"/>
                      <a:pt x="464457" y="441451"/>
                    </a:cubicBezTo>
                    <a:cubicBezTo>
                      <a:pt x="466334" y="418961"/>
                      <a:pt x="466334" y="396237"/>
                      <a:pt x="465630" y="373746"/>
                    </a:cubicBezTo>
                    <a:cubicBezTo>
                      <a:pt x="465161" y="358284"/>
                      <a:pt x="461172" y="339074"/>
                      <a:pt x="465630" y="323846"/>
                    </a:cubicBezTo>
                    <a:cubicBezTo>
                      <a:pt x="464457" y="323846"/>
                      <a:pt x="463284" y="323612"/>
                      <a:pt x="462345" y="323612"/>
                    </a:cubicBezTo>
                    <a:close/>
                    <a:moveTo>
                      <a:pt x="436066" y="323143"/>
                    </a:moveTo>
                    <a:cubicBezTo>
                      <a:pt x="436300" y="358284"/>
                      <a:pt x="433485" y="406779"/>
                      <a:pt x="429261" y="441217"/>
                    </a:cubicBezTo>
                    <a:cubicBezTo>
                      <a:pt x="429261" y="441451"/>
                      <a:pt x="429027" y="441451"/>
                      <a:pt x="429027" y="441686"/>
                    </a:cubicBezTo>
                    <a:cubicBezTo>
                      <a:pt x="435127" y="441920"/>
                      <a:pt x="441228" y="442154"/>
                      <a:pt x="447328" y="442154"/>
                    </a:cubicBezTo>
                    <a:cubicBezTo>
                      <a:pt x="444278" y="417321"/>
                      <a:pt x="442636" y="392254"/>
                      <a:pt x="442870" y="367187"/>
                    </a:cubicBezTo>
                    <a:cubicBezTo>
                      <a:pt x="442870" y="352896"/>
                      <a:pt x="442401" y="337668"/>
                      <a:pt x="444982" y="323378"/>
                    </a:cubicBezTo>
                    <a:cubicBezTo>
                      <a:pt x="442166" y="323143"/>
                      <a:pt x="439116" y="323143"/>
                      <a:pt x="436066" y="323143"/>
                    </a:cubicBezTo>
                    <a:close/>
                    <a:moveTo>
                      <a:pt x="412602" y="321972"/>
                    </a:moveTo>
                    <a:cubicBezTo>
                      <a:pt x="413541" y="336497"/>
                      <a:pt x="410960" y="352428"/>
                      <a:pt x="410490" y="365781"/>
                    </a:cubicBezTo>
                    <a:cubicBezTo>
                      <a:pt x="409317" y="390146"/>
                      <a:pt x="408613" y="414979"/>
                      <a:pt x="404624" y="439109"/>
                    </a:cubicBezTo>
                    <a:cubicBezTo>
                      <a:pt x="410960" y="440046"/>
                      <a:pt x="417060" y="441217"/>
                      <a:pt x="422926" y="441451"/>
                    </a:cubicBezTo>
                    <a:cubicBezTo>
                      <a:pt x="422926" y="441451"/>
                      <a:pt x="422926" y="441451"/>
                      <a:pt x="422926" y="441217"/>
                    </a:cubicBezTo>
                    <a:cubicBezTo>
                      <a:pt x="421518" y="420601"/>
                      <a:pt x="420110" y="398111"/>
                      <a:pt x="420580" y="376089"/>
                    </a:cubicBezTo>
                    <a:cubicBezTo>
                      <a:pt x="421049" y="362267"/>
                      <a:pt x="417060" y="337434"/>
                      <a:pt x="422691" y="322441"/>
                    </a:cubicBezTo>
                    <a:cubicBezTo>
                      <a:pt x="419407" y="322206"/>
                      <a:pt x="415887" y="322206"/>
                      <a:pt x="412602" y="321972"/>
                    </a:cubicBezTo>
                    <a:close/>
                    <a:moveTo>
                      <a:pt x="391250" y="320801"/>
                    </a:moveTo>
                    <a:cubicBezTo>
                      <a:pt x="385853" y="359456"/>
                      <a:pt x="385619" y="398579"/>
                      <a:pt x="381630" y="437235"/>
                    </a:cubicBezTo>
                    <a:cubicBezTo>
                      <a:pt x="386557" y="437000"/>
                      <a:pt x="391719" y="437469"/>
                      <a:pt x="396881" y="438172"/>
                    </a:cubicBezTo>
                    <a:cubicBezTo>
                      <a:pt x="398759" y="412167"/>
                      <a:pt x="398289" y="385929"/>
                      <a:pt x="398055" y="360159"/>
                    </a:cubicBezTo>
                    <a:cubicBezTo>
                      <a:pt x="397820" y="347976"/>
                      <a:pt x="395943" y="333920"/>
                      <a:pt x="396881" y="321035"/>
                    </a:cubicBezTo>
                    <a:cubicBezTo>
                      <a:pt x="395004" y="321035"/>
                      <a:pt x="393127" y="321035"/>
                      <a:pt x="391250" y="320801"/>
                    </a:cubicBezTo>
                    <a:close/>
                    <a:moveTo>
                      <a:pt x="184486" y="315845"/>
                    </a:moveTo>
                    <a:cubicBezTo>
                      <a:pt x="182374" y="319126"/>
                      <a:pt x="180496" y="322876"/>
                      <a:pt x="178619" y="326391"/>
                    </a:cubicBezTo>
                    <a:cubicBezTo>
                      <a:pt x="179323" y="325454"/>
                      <a:pt x="179792" y="324282"/>
                      <a:pt x="180731" y="323579"/>
                    </a:cubicBezTo>
                    <a:cubicBezTo>
                      <a:pt x="183078" y="321235"/>
                      <a:pt x="187772" y="321938"/>
                      <a:pt x="188711" y="325688"/>
                    </a:cubicBezTo>
                    <a:cubicBezTo>
                      <a:pt x="192467" y="343735"/>
                      <a:pt x="182843" y="366703"/>
                      <a:pt x="181905" y="385218"/>
                    </a:cubicBezTo>
                    <a:cubicBezTo>
                      <a:pt x="181200" y="399045"/>
                      <a:pt x="181435" y="412873"/>
                      <a:pt x="182139" y="426701"/>
                    </a:cubicBezTo>
                    <a:cubicBezTo>
                      <a:pt x="186599" y="424123"/>
                      <a:pt x="191528" y="424591"/>
                      <a:pt x="195518" y="427169"/>
                    </a:cubicBezTo>
                    <a:cubicBezTo>
                      <a:pt x="194814" y="400451"/>
                      <a:pt x="196691" y="371390"/>
                      <a:pt x="203263" y="346313"/>
                    </a:cubicBezTo>
                    <a:cubicBezTo>
                      <a:pt x="203263" y="345844"/>
                      <a:pt x="203498" y="345609"/>
                      <a:pt x="203733" y="345141"/>
                    </a:cubicBezTo>
                    <a:cubicBezTo>
                      <a:pt x="203263" y="344672"/>
                      <a:pt x="203029" y="343969"/>
                      <a:pt x="202559" y="343500"/>
                    </a:cubicBezTo>
                    <a:cubicBezTo>
                      <a:pt x="196691" y="334125"/>
                      <a:pt x="190589" y="324985"/>
                      <a:pt x="184486" y="315845"/>
                    </a:cubicBezTo>
                    <a:close/>
                    <a:moveTo>
                      <a:pt x="379284" y="291517"/>
                    </a:moveTo>
                    <a:cubicBezTo>
                      <a:pt x="417529" y="295265"/>
                      <a:pt x="455541" y="295733"/>
                      <a:pt x="494021" y="295733"/>
                    </a:cubicBezTo>
                    <a:cubicBezTo>
                      <a:pt x="499887" y="295733"/>
                      <a:pt x="506692" y="299950"/>
                      <a:pt x="507630" y="306276"/>
                    </a:cubicBezTo>
                    <a:cubicBezTo>
                      <a:pt x="515608" y="353833"/>
                      <a:pt x="516781" y="401625"/>
                      <a:pt x="516781" y="449885"/>
                    </a:cubicBezTo>
                    <a:cubicBezTo>
                      <a:pt x="516781" y="456211"/>
                      <a:pt x="512323" y="461833"/>
                      <a:pt x="506222" y="463473"/>
                    </a:cubicBezTo>
                    <a:cubicBezTo>
                      <a:pt x="479708" y="471438"/>
                      <a:pt x="450848" y="471907"/>
                      <a:pt x="423395" y="470033"/>
                    </a:cubicBezTo>
                    <a:cubicBezTo>
                      <a:pt x="406502" y="468861"/>
                      <a:pt x="381865" y="470267"/>
                      <a:pt x="368021" y="458553"/>
                    </a:cubicBezTo>
                    <a:cubicBezTo>
                      <a:pt x="364971" y="457616"/>
                      <a:pt x="362390" y="455742"/>
                      <a:pt x="361920" y="452228"/>
                    </a:cubicBezTo>
                    <a:cubicBezTo>
                      <a:pt x="355116" y="402562"/>
                      <a:pt x="357697" y="351256"/>
                      <a:pt x="365675" y="302059"/>
                    </a:cubicBezTo>
                    <a:cubicBezTo>
                      <a:pt x="366613" y="296202"/>
                      <a:pt x="373652" y="291048"/>
                      <a:pt x="379284" y="291517"/>
                    </a:cubicBezTo>
                    <a:close/>
                    <a:moveTo>
                      <a:pt x="184017" y="280397"/>
                    </a:moveTo>
                    <a:cubicBezTo>
                      <a:pt x="188066" y="280397"/>
                      <a:pt x="192115" y="282448"/>
                      <a:pt x="195049" y="286549"/>
                    </a:cubicBezTo>
                    <a:cubicBezTo>
                      <a:pt x="205611" y="300845"/>
                      <a:pt x="214764" y="316079"/>
                      <a:pt x="224153" y="330844"/>
                    </a:cubicBezTo>
                    <a:cubicBezTo>
                      <a:pt x="226500" y="334594"/>
                      <a:pt x="231194" y="340688"/>
                      <a:pt x="233776" y="346781"/>
                    </a:cubicBezTo>
                    <a:cubicBezTo>
                      <a:pt x="240113" y="343969"/>
                      <a:pt x="247859" y="344906"/>
                      <a:pt x="254900" y="345844"/>
                    </a:cubicBezTo>
                    <a:cubicBezTo>
                      <a:pt x="276025" y="348656"/>
                      <a:pt x="304190" y="353812"/>
                      <a:pt x="320385" y="368812"/>
                    </a:cubicBezTo>
                    <a:cubicBezTo>
                      <a:pt x="325549" y="373265"/>
                      <a:pt x="325314" y="382171"/>
                      <a:pt x="320385" y="386858"/>
                    </a:cubicBezTo>
                    <a:cubicBezTo>
                      <a:pt x="302547" y="403733"/>
                      <a:pt x="278841" y="414279"/>
                      <a:pt x="255839" y="422951"/>
                    </a:cubicBezTo>
                    <a:cubicBezTo>
                      <a:pt x="263819" y="444981"/>
                      <a:pt x="260299" y="474277"/>
                      <a:pt x="260299" y="496542"/>
                    </a:cubicBezTo>
                    <a:cubicBezTo>
                      <a:pt x="260299" y="506151"/>
                      <a:pt x="249737" y="511776"/>
                      <a:pt x="241522" y="507089"/>
                    </a:cubicBezTo>
                    <a:cubicBezTo>
                      <a:pt x="218285" y="494667"/>
                      <a:pt x="201620" y="476387"/>
                      <a:pt x="186364" y="455762"/>
                    </a:cubicBezTo>
                    <a:cubicBezTo>
                      <a:pt x="166413" y="474043"/>
                      <a:pt x="145289" y="490214"/>
                      <a:pt x="119471" y="499823"/>
                    </a:cubicBezTo>
                    <a:cubicBezTo>
                      <a:pt x="111960" y="502636"/>
                      <a:pt x="103510" y="495370"/>
                      <a:pt x="103745" y="487871"/>
                    </a:cubicBezTo>
                    <a:cubicBezTo>
                      <a:pt x="104919" y="463496"/>
                      <a:pt x="110786" y="439122"/>
                      <a:pt x="118297" y="415685"/>
                    </a:cubicBezTo>
                    <a:cubicBezTo>
                      <a:pt x="96234" y="407482"/>
                      <a:pt x="76988" y="386858"/>
                      <a:pt x="66660" y="367406"/>
                    </a:cubicBezTo>
                    <a:cubicBezTo>
                      <a:pt x="62905" y="360375"/>
                      <a:pt x="65722" y="349828"/>
                      <a:pt x="74406" y="348188"/>
                    </a:cubicBezTo>
                    <a:cubicBezTo>
                      <a:pt x="95295" y="343969"/>
                      <a:pt x="121349" y="340688"/>
                      <a:pt x="141534" y="349359"/>
                    </a:cubicBezTo>
                    <a:cubicBezTo>
                      <a:pt x="142942" y="339750"/>
                      <a:pt x="147636" y="330610"/>
                      <a:pt x="151861" y="322407"/>
                    </a:cubicBezTo>
                    <a:cubicBezTo>
                      <a:pt x="157964" y="309751"/>
                      <a:pt x="164771" y="297799"/>
                      <a:pt x="172985" y="286549"/>
                    </a:cubicBezTo>
                    <a:cubicBezTo>
                      <a:pt x="175919" y="282448"/>
                      <a:pt x="179968" y="280397"/>
                      <a:pt x="184017" y="280397"/>
                    </a:cubicBezTo>
                    <a:close/>
                    <a:moveTo>
                      <a:pt x="486028" y="191450"/>
                    </a:moveTo>
                    <a:cubicBezTo>
                      <a:pt x="485559" y="199885"/>
                      <a:pt x="484620" y="208321"/>
                      <a:pt x="482978" y="216522"/>
                    </a:cubicBezTo>
                    <a:cubicBezTo>
                      <a:pt x="487202" y="216288"/>
                      <a:pt x="491660" y="216053"/>
                      <a:pt x="495884" y="215819"/>
                    </a:cubicBezTo>
                    <a:cubicBezTo>
                      <a:pt x="493068" y="207618"/>
                      <a:pt x="489548" y="199416"/>
                      <a:pt x="486028" y="191450"/>
                    </a:cubicBezTo>
                    <a:close/>
                    <a:moveTo>
                      <a:pt x="425016" y="176687"/>
                    </a:moveTo>
                    <a:cubicBezTo>
                      <a:pt x="419619" y="189341"/>
                      <a:pt x="414457" y="201994"/>
                      <a:pt x="409998" y="214647"/>
                    </a:cubicBezTo>
                    <a:cubicBezTo>
                      <a:pt x="414457" y="215585"/>
                      <a:pt x="419150" y="216053"/>
                      <a:pt x="423843" y="216522"/>
                    </a:cubicBezTo>
                    <a:cubicBezTo>
                      <a:pt x="423374" y="203166"/>
                      <a:pt x="423843" y="190044"/>
                      <a:pt x="425016" y="176687"/>
                    </a:cubicBezTo>
                    <a:close/>
                    <a:moveTo>
                      <a:pt x="465144" y="152318"/>
                    </a:moveTo>
                    <a:cubicBezTo>
                      <a:pt x="465613" y="158410"/>
                      <a:pt x="465144" y="164737"/>
                      <a:pt x="465378" y="170361"/>
                    </a:cubicBezTo>
                    <a:cubicBezTo>
                      <a:pt x="465848" y="186060"/>
                      <a:pt x="466317" y="201760"/>
                      <a:pt x="465613" y="217225"/>
                    </a:cubicBezTo>
                    <a:cubicBezTo>
                      <a:pt x="467725" y="217225"/>
                      <a:pt x="469837" y="216991"/>
                      <a:pt x="472183" y="216991"/>
                    </a:cubicBezTo>
                    <a:cubicBezTo>
                      <a:pt x="473826" y="204806"/>
                      <a:pt x="474295" y="192387"/>
                      <a:pt x="473357" y="179968"/>
                    </a:cubicBezTo>
                    <a:cubicBezTo>
                      <a:pt x="472887" y="174110"/>
                      <a:pt x="471714" y="168486"/>
                      <a:pt x="471245" y="162628"/>
                    </a:cubicBezTo>
                    <a:cubicBezTo>
                      <a:pt x="469367" y="159113"/>
                      <a:pt x="467255" y="155599"/>
                      <a:pt x="465144" y="152318"/>
                    </a:cubicBezTo>
                    <a:close/>
                    <a:moveTo>
                      <a:pt x="248791" y="137790"/>
                    </a:moveTo>
                    <a:cubicBezTo>
                      <a:pt x="247148" y="146693"/>
                      <a:pt x="244801" y="155363"/>
                      <a:pt x="243862" y="164267"/>
                    </a:cubicBezTo>
                    <a:cubicBezTo>
                      <a:pt x="243158" y="175748"/>
                      <a:pt x="242688" y="187464"/>
                      <a:pt x="241984" y="198945"/>
                    </a:cubicBezTo>
                    <a:cubicBezTo>
                      <a:pt x="251138" y="187229"/>
                      <a:pt x="256537" y="172468"/>
                      <a:pt x="254659" y="158175"/>
                    </a:cubicBezTo>
                    <a:cubicBezTo>
                      <a:pt x="253955" y="151380"/>
                      <a:pt x="251842" y="144350"/>
                      <a:pt x="248791" y="137790"/>
                    </a:cubicBezTo>
                    <a:close/>
                    <a:moveTo>
                      <a:pt x="157718" y="134978"/>
                    </a:moveTo>
                    <a:cubicBezTo>
                      <a:pt x="153728" y="142241"/>
                      <a:pt x="151850" y="151145"/>
                      <a:pt x="152789" y="161455"/>
                    </a:cubicBezTo>
                    <a:cubicBezTo>
                      <a:pt x="153493" y="172936"/>
                      <a:pt x="157249" y="186761"/>
                      <a:pt x="163821" y="198242"/>
                    </a:cubicBezTo>
                    <a:cubicBezTo>
                      <a:pt x="161474" y="185121"/>
                      <a:pt x="160300" y="171530"/>
                      <a:pt x="159596" y="158175"/>
                    </a:cubicBezTo>
                    <a:cubicBezTo>
                      <a:pt x="159127" y="151145"/>
                      <a:pt x="157718" y="142944"/>
                      <a:pt x="157718" y="134978"/>
                    </a:cubicBezTo>
                    <a:close/>
                    <a:moveTo>
                      <a:pt x="447075" y="125605"/>
                    </a:moveTo>
                    <a:cubicBezTo>
                      <a:pt x="445901" y="127949"/>
                      <a:pt x="444728" y="130526"/>
                      <a:pt x="443789" y="133104"/>
                    </a:cubicBezTo>
                    <a:cubicBezTo>
                      <a:pt x="444024" y="133572"/>
                      <a:pt x="444493" y="134041"/>
                      <a:pt x="444728" y="134510"/>
                    </a:cubicBezTo>
                    <a:cubicBezTo>
                      <a:pt x="448717" y="145523"/>
                      <a:pt x="442851" y="160519"/>
                      <a:pt x="441208" y="172001"/>
                    </a:cubicBezTo>
                    <a:cubicBezTo>
                      <a:pt x="439331" y="186997"/>
                      <a:pt x="438157" y="202228"/>
                      <a:pt x="436984" y="217459"/>
                    </a:cubicBezTo>
                    <a:cubicBezTo>
                      <a:pt x="442616" y="217693"/>
                      <a:pt x="448248" y="217459"/>
                      <a:pt x="454114" y="217225"/>
                    </a:cubicBezTo>
                    <a:cubicBezTo>
                      <a:pt x="452706" y="201760"/>
                      <a:pt x="451299" y="186060"/>
                      <a:pt x="449891" y="170361"/>
                    </a:cubicBezTo>
                    <a:cubicBezTo>
                      <a:pt x="448717" y="159816"/>
                      <a:pt x="444963" y="146929"/>
                      <a:pt x="449891" y="137087"/>
                    </a:cubicBezTo>
                    <a:cubicBezTo>
                      <a:pt x="450595" y="135681"/>
                      <a:pt x="452003" y="134978"/>
                      <a:pt x="453176" y="134510"/>
                    </a:cubicBezTo>
                    <a:cubicBezTo>
                      <a:pt x="451064" y="131463"/>
                      <a:pt x="449187" y="128417"/>
                      <a:pt x="447075" y="125605"/>
                    </a:cubicBezTo>
                    <a:close/>
                    <a:moveTo>
                      <a:pt x="211939" y="111312"/>
                    </a:moveTo>
                    <a:cubicBezTo>
                      <a:pt x="208653" y="111312"/>
                      <a:pt x="205367" y="111781"/>
                      <a:pt x="202081" y="112952"/>
                    </a:cubicBezTo>
                    <a:cubicBezTo>
                      <a:pt x="202316" y="113421"/>
                      <a:pt x="202785" y="114124"/>
                      <a:pt x="202785" y="115061"/>
                    </a:cubicBezTo>
                    <a:cubicBezTo>
                      <a:pt x="202551" y="131697"/>
                      <a:pt x="198091" y="147865"/>
                      <a:pt x="197856" y="164735"/>
                    </a:cubicBezTo>
                    <a:cubicBezTo>
                      <a:pt x="197856" y="179263"/>
                      <a:pt x="198326" y="193790"/>
                      <a:pt x="197387" y="208317"/>
                    </a:cubicBezTo>
                    <a:cubicBezTo>
                      <a:pt x="196917" y="214409"/>
                      <a:pt x="188232" y="214409"/>
                      <a:pt x="187763" y="208317"/>
                    </a:cubicBezTo>
                    <a:cubicBezTo>
                      <a:pt x="185416" y="181840"/>
                      <a:pt x="178844" y="145756"/>
                      <a:pt x="188467" y="119279"/>
                    </a:cubicBezTo>
                    <a:cubicBezTo>
                      <a:pt x="184946" y="121622"/>
                      <a:pt x="181425" y="123965"/>
                      <a:pt x="178139" y="126543"/>
                    </a:cubicBezTo>
                    <a:cubicBezTo>
                      <a:pt x="177435" y="127011"/>
                      <a:pt x="176731" y="127246"/>
                      <a:pt x="176027" y="127714"/>
                    </a:cubicBezTo>
                    <a:cubicBezTo>
                      <a:pt x="177435" y="137555"/>
                      <a:pt x="175323" y="149037"/>
                      <a:pt x="175323" y="158175"/>
                    </a:cubicBezTo>
                    <a:cubicBezTo>
                      <a:pt x="175323" y="176217"/>
                      <a:pt x="175323" y="194259"/>
                      <a:pt x="175557" y="212301"/>
                    </a:cubicBezTo>
                    <a:cubicBezTo>
                      <a:pt x="179548" y="215581"/>
                      <a:pt x="184242" y="218393"/>
                      <a:pt x="189406" y="219799"/>
                    </a:cubicBezTo>
                    <a:cubicBezTo>
                      <a:pt x="203724" y="223313"/>
                      <a:pt x="217808" y="219330"/>
                      <a:pt x="229309" y="211129"/>
                    </a:cubicBezTo>
                    <a:cubicBezTo>
                      <a:pt x="228840" y="210192"/>
                      <a:pt x="228605" y="209255"/>
                      <a:pt x="228605" y="208317"/>
                    </a:cubicBezTo>
                    <a:cubicBezTo>
                      <a:pt x="227431" y="191681"/>
                      <a:pt x="226962" y="174811"/>
                      <a:pt x="228605" y="158175"/>
                    </a:cubicBezTo>
                    <a:cubicBezTo>
                      <a:pt x="229778" y="145990"/>
                      <a:pt x="230248" y="132166"/>
                      <a:pt x="237055" y="121622"/>
                    </a:cubicBezTo>
                    <a:cubicBezTo>
                      <a:pt x="234003" y="118810"/>
                      <a:pt x="230717" y="116233"/>
                      <a:pt x="226727" y="114593"/>
                    </a:cubicBezTo>
                    <a:cubicBezTo>
                      <a:pt x="226258" y="114124"/>
                      <a:pt x="225788" y="114124"/>
                      <a:pt x="225319" y="113890"/>
                    </a:cubicBezTo>
                    <a:cubicBezTo>
                      <a:pt x="228840" y="129354"/>
                      <a:pt x="224849" y="147162"/>
                      <a:pt x="222737" y="162627"/>
                    </a:cubicBezTo>
                    <a:cubicBezTo>
                      <a:pt x="220155" y="181372"/>
                      <a:pt x="216869" y="199179"/>
                      <a:pt x="211235" y="217221"/>
                    </a:cubicBezTo>
                    <a:cubicBezTo>
                      <a:pt x="210766" y="219330"/>
                      <a:pt x="207714" y="218861"/>
                      <a:pt x="207714" y="216753"/>
                    </a:cubicBezTo>
                    <a:cubicBezTo>
                      <a:pt x="206776" y="197773"/>
                      <a:pt x="207480" y="179497"/>
                      <a:pt x="208184" y="160752"/>
                    </a:cubicBezTo>
                    <a:cubicBezTo>
                      <a:pt x="208888" y="145288"/>
                      <a:pt x="206776" y="127948"/>
                      <a:pt x="210766" y="112952"/>
                    </a:cubicBezTo>
                    <a:cubicBezTo>
                      <a:pt x="211001" y="112250"/>
                      <a:pt x="211705" y="111781"/>
                      <a:pt x="211939" y="111312"/>
                    </a:cubicBezTo>
                    <a:close/>
                    <a:moveTo>
                      <a:pt x="439595" y="84365"/>
                    </a:moveTo>
                    <a:cubicBezTo>
                      <a:pt x="444141" y="82842"/>
                      <a:pt x="449187" y="83545"/>
                      <a:pt x="452941" y="87880"/>
                    </a:cubicBezTo>
                    <a:cubicBezTo>
                      <a:pt x="487906" y="128417"/>
                      <a:pt x="513953" y="174344"/>
                      <a:pt x="528737" y="225660"/>
                    </a:cubicBezTo>
                    <a:cubicBezTo>
                      <a:pt x="531318" y="234565"/>
                      <a:pt x="524278" y="243469"/>
                      <a:pt x="515126" y="243469"/>
                    </a:cubicBezTo>
                    <a:cubicBezTo>
                      <a:pt x="486967" y="243703"/>
                      <a:pt x="458808" y="245109"/>
                      <a:pt x="430883" y="243703"/>
                    </a:cubicBezTo>
                    <a:cubicBezTo>
                      <a:pt x="412110" y="242766"/>
                      <a:pt x="389583" y="243469"/>
                      <a:pt x="377615" y="226832"/>
                    </a:cubicBezTo>
                    <a:cubicBezTo>
                      <a:pt x="372687" y="220271"/>
                      <a:pt x="378554" y="210430"/>
                      <a:pt x="386063" y="209258"/>
                    </a:cubicBezTo>
                    <a:cubicBezTo>
                      <a:pt x="392399" y="169658"/>
                      <a:pt x="414926" y="131229"/>
                      <a:pt x="429240" y="94207"/>
                    </a:cubicBezTo>
                    <a:cubicBezTo>
                      <a:pt x="431000" y="89638"/>
                      <a:pt x="435048" y="85888"/>
                      <a:pt x="439595" y="84365"/>
                    </a:cubicBezTo>
                    <a:close/>
                    <a:moveTo>
                      <a:pt x="206589" y="84268"/>
                    </a:moveTo>
                    <a:cubicBezTo>
                      <a:pt x="240576" y="81950"/>
                      <a:pt x="274200" y="106158"/>
                      <a:pt x="281418" y="145522"/>
                    </a:cubicBezTo>
                    <a:cubicBezTo>
                      <a:pt x="290337" y="194962"/>
                      <a:pt x="251138" y="256117"/>
                      <a:pt x="195039" y="249322"/>
                    </a:cubicBezTo>
                    <a:cubicBezTo>
                      <a:pt x="115938" y="239715"/>
                      <a:pt x="100446" y="101003"/>
                      <a:pt x="173445" y="95848"/>
                    </a:cubicBezTo>
                    <a:cubicBezTo>
                      <a:pt x="183890" y="88760"/>
                      <a:pt x="195260" y="85040"/>
                      <a:pt x="206589" y="84268"/>
                    </a:cubicBezTo>
                    <a:close/>
                    <a:moveTo>
                      <a:pt x="309643" y="33473"/>
                    </a:moveTo>
                    <a:cubicBezTo>
                      <a:pt x="260153" y="33648"/>
                      <a:pt x="210752" y="35289"/>
                      <a:pt x="163110" y="40561"/>
                    </a:cubicBezTo>
                    <a:cubicBezTo>
                      <a:pt x="130020" y="44310"/>
                      <a:pt x="85664" y="57432"/>
                      <a:pt x="52573" y="45481"/>
                    </a:cubicBezTo>
                    <a:cubicBezTo>
                      <a:pt x="17605" y="164283"/>
                      <a:pt x="14085" y="324324"/>
                      <a:pt x="42482" y="442188"/>
                    </a:cubicBezTo>
                    <a:cubicBezTo>
                      <a:pt x="53981" y="490224"/>
                      <a:pt x="70644" y="524435"/>
                      <a:pt x="127673" y="526310"/>
                    </a:cubicBezTo>
                    <a:cubicBezTo>
                      <a:pt x="168977" y="527716"/>
                      <a:pt x="209343" y="523732"/>
                      <a:pt x="250179" y="519749"/>
                    </a:cubicBezTo>
                    <a:cubicBezTo>
                      <a:pt x="342645" y="510610"/>
                      <a:pt x="438162" y="514828"/>
                      <a:pt x="531098" y="516468"/>
                    </a:cubicBezTo>
                    <a:cubicBezTo>
                      <a:pt x="531802" y="515531"/>
                      <a:pt x="532506" y="514594"/>
                      <a:pt x="533445" y="513891"/>
                    </a:cubicBezTo>
                    <a:cubicBezTo>
                      <a:pt x="607371" y="457653"/>
                      <a:pt x="574515" y="318935"/>
                      <a:pt x="570291" y="240203"/>
                    </a:cubicBezTo>
                    <a:cubicBezTo>
                      <a:pt x="567944" y="195682"/>
                      <a:pt x="576862" y="151629"/>
                      <a:pt x="574515" y="107811"/>
                    </a:cubicBezTo>
                    <a:cubicBezTo>
                      <a:pt x="570291" y="27673"/>
                      <a:pt x="516313" y="35874"/>
                      <a:pt x="456703" y="35171"/>
                    </a:cubicBezTo>
                    <a:cubicBezTo>
                      <a:pt x="408710" y="34586"/>
                      <a:pt x="359132" y="33297"/>
                      <a:pt x="309643" y="33473"/>
                    </a:cubicBezTo>
                    <a:close/>
                    <a:moveTo>
                      <a:pt x="486537" y="52"/>
                    </a:moveTo>
                    <a:cubicBezTo>
                      <a:pt x="530570" y="785"/>
                      <a:pt x="572168" y="9396"/>
                      <a:pt x="587423" y="40561"/>
                    </a:cubicBezTo>
                    <a:cubicBezTo>
                      <a:pt x="609483" y="85785"/>
                      <a:pt x="600331" y="130072"/>
                      <a:pt x="598218" y="179045"/>
                    </a:cubicBezTo>
                    <a:cubicBezTo>
                      <a:pt x="595871" y="230596"/>
                      <a:pt x="603147" y="281443"/>
                      <a:pt x="605259" y="332994"/>
                    </a:cubicBezTo>
                    <a:cubicBezTo>
                      <a:pt x="608075" y="404462"/>
                      <a:pt x="610422" y="490693"/>
                      <a:pt x="547761" y="538260"/>
                    </a:cubicBezTo>
                    <a:cubicBezTo>
                      <a:pt x="545414" y="540135"/>
                      <a:pt x="543067" y="540838"/>
                      <a:pt x="540720" y="540838"/>
                    </a:cubicBezTo>
                    <a:cubicBezTo>
                      <a:pt x="538608" y="542712"/>
                      <a:pt x="535792" y="544118"/>
                      <a:pt x="532037" y="544118"/>
                    </a:cubicBezTo>
                    <a:cubicBezTo>
                      <a:pt x="410704" y="546461"/>
                      <a:pt x="289371" y="552788"/>
                      <a:pt x="168273" y="555131"/>
                    </a:cubicBezTo>
                    <a:cubicBezTo>
                      <a:pt x="108194" y="556303"/>
                      <a:pt x="47645" y="550445"/>
                      <a:pt x="25819" y="486944"/>
                    </a:cubicBezTo>
                    <a:cubicBezTo>
                      <a:pt x="-701" y="410321"/>
                      <a:pt x="-1874" y="323387"/>
                      <a:pt x="1177" y="243249"/>
                    </a:cubicBezTo>
                    <a:cubicBezTo>
                      <a:pt x="3758" y="172718"/>
                      <a:pt x="4932" y="93517"/>
                      <a:pt x="31921" y="26970"/>
                    </a:cubicBezTo>
                    <a:cubicBezTo>
                      <a:pt x="33564" y="22986"/>
                      <a:pt x="36615" y="20643"/>
                      <a:pt x="39900" y="19472"/>
                    </a:cubicBezTo>
                    <a:cubicBezTo>
                      <a:pt x="43420" y="13379"/>
                      <a:pt x="51400" y="12676"/>
                      <a:pt x="56563" y="17128"/>
                    </a:cubicBezTo>
                    <a:cubicBezTo>
                      <a:pt x="79562" y="35874"/>
                      <a:pt x="143866" y="11973"/>
                      <a:pt x="171324" y="11739"/>
                    </a:cubicBezTo>
                    <a:cubicBezTo>
                      <a:pt x="237975" y="11270"/>
                      <a:pt x="304391" y="7990"/>
                      <a:pt x="371042" y="6818"/>
                    </a:cubicBezTo>
                    <a:cubicBezTo>
                      <a:pt x="396036" y="6467"/>
                      <a:pt x="442504" y="-680"/>
                      <a:pt x="486537" y="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62" name="işlíḋê">
              <a:extLst>
                <a:ext uri="{FF2B5EF4-FFF2-40B4-BE49-F238E27FC236}">
                  <a16:creationId xmlns:a16="http://schemas.microsoft.com/office/drawing/2014/main" id="{B47B75D3-96E6-9D30-ED80-B3DFCEECE667}"/>
                </a:ext>
              </a:extLst>
            </p:cNvPr>
            <p:cNvGrpSpPr/>
            <p:nvPr/>
          </p:nvGrpSpPr>
          <p:grpSpPr>
            <a:xfrm>
              <a:off x="5891325" y="4972400"/>
              <a:ext cx="5627572" cy="1161700"/>
              <a:chOff x="6615224" y="5036980"/>
              <a:chExt cx="5627572" cy="1161700"/>
            </a:xfrm>
          </p:grpSpPr>
          <p:sp>
            <p:nvSpPr>
              <p:cNvPr id="63" name="Text4">
                <a:extLst>
                  <a:ext uri="{FF2B5EF4-FFF2-40B4-BE49-F238E27FC236}">
                    <a16:creationId xmlns:a16="http://schemas.microsoft.com/office/drawing/2014/main" id="{AF8E0A29-BC4A-CF60-E942-1B47A83EB699}"/>
                  </a:ext>
                </a:extLst>
              </p:cNvPr>
              <p:cNvSpPr/>
              <p:nvPr/>
            </p:nvSpPr>
            <p:spPr bwMode="auto">
              <a:xfrm>
                <a:off x="7101801" y="5418777"/>
                <a:ext cx="5140995" cy="7799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上博东馆融合前沿科技，以数字化展示、智能管理等手段，让文物“活”起来，带来全新文化体验。</a:t>
                </a:r>
                <a:endParaRPr lang="en-US" dirty="0"/>
              </a:p>
            </p:txBody>
          </p:sp>
          <p:sp>
            <p:nvSpPr>
              <p:cNvPr id="64" name="Bullet4">
                <a:extLst>
                  <a:ext uri="{FF2B5EF4-FFF2-40B4-BE49-F238E27FC236}">
                    <a16:creationId xmlns:a16="http://schemas.microsoft.com/office/drawing/2014/main" id="{511309D2-FC0D-1B2C-1A29-01BE427CA5D8}"/>
                  </a:ext>
                </a:extLst>
              </p:cNvPr>
              <p:cNvSpPr txBox="1"/>
              <p:nvPr/>
            </p:nvSpPr>
            <p:spPr bwMode="auto">
              <a:xfrm>
                <a:off x="7101801" y="5036980"/>
                <a:ext cx="5140995" cy="3736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技术融合</a:t>
                </a:r>
                <a:endParaRPr lang="en-US" dirty="0"/>
              </a:p>
            </p:txBody>
          </p:sp>
          <p:sp>
            <p:nvSpPr>
              <p:cNvPr id="65" name="Icon4">
                <a:extLst>
                  <a:ext uri="{FF2B5EF4-FFF2-40B4-BE49-F238E27FC236}">
                    <a16:creationId xmlns:a16="http://schemas.microsoft.com/office/drawing/2014/main" id="{E57205ED-6A71-91D2-BBC2-24444DF50836}"/>
                  </a:ext>
                </a:extLst>
              </p:cNvPr>
              <p:cNvSpPr/>
              <p:nvPr/>
            </p:nvSpPr>
            <p:spPr bwMode="auto">
              <a:xfrm>
                <a:off x="6615224" y="5110094"/>
                <a:ext cx="318532" cy="257584"/>
              </a:xfrm>
              <a:custGeom>
                <a:avLst/>
                <a:gdLst>
                  <a:gd name="T0" fmla="*/ 121763 h 600884"/>
                  <a:gd name="T1" fmla="*/ 121763 h 600884"/>
                  <a:gd name="T2" fmla="*/ 121763 h 600884"/>
                  <a:gd name="T3" fmla="*/ 121763 h 600884"/>
                  <a:gd name="T4" fmla="*/ 121763 h 600884"/>
                  <a:gd name="T5" fmla="*/ 121763 h 600884"/>
                  <a:gd name="T6" fmla="*/ 121763 h 600884"/>
                  <a:gd name="T7" fmla="*/ 121763 h 600884"/>
                  <a:gd name="T8" fmla="*/ 121763 h 600884"/>
                  <a:gd name="T9" fmla="*/ 121763 h 600884"/>
                  <a:gd name="T10" fmla="*/ 121763 h 600884"/>
                  <a:gd name="T11" fmla="*/ 121763 h 600884"/>
                  <a:gd name="T12" fmla="*/ 121763 h 600884"/>
                  <a:gd name="T13" fmla="*/ 121763 h 600884"/>
                  <a:gd name="T14" fmla="*/ 121763 h 600884"/>
                  <a:gd name="T15" fmla="*/ 121763 h 600884"/>
                  <a:gd name="T16" fmla="*/ 121763 h 600884"/>
                  <a:gd name="T17" fmla="*/ 121763 h 600884"/>
                  <a:gd name="T18" fmla="*/ 121763 h 600884"/>
                  <a:gd name="T19" fmla="*/ 121763 h 600884"/>
                  <a:gd name="T20" fmla="*/ 121763 h 600884"/>
                  <a:gd name="T21" fmla="*/ 121763 h 600884"/>
                  <a:gd name="T22" fmla="*/ 121763 h 600884"/>
                  <a:gd name="T23" fmla="*/ 121763 h 600884"/>
                  <a:gd name="T24" fmla="*/ 121763 h 600884"/>
                  <a:gd name="T25" fmla="*/ 121763 h 600884"/>
                  <a:gd name="T26" fmla="*/ 121763 h 600884"/>
                  <a:gd name="T27" fmla="*/ 121763 h 600884"/>
                  <a:gd name="T28" fmla="*/ 121763 h 600884"/>
                  <a:gd name="T29" fmla="*/ 121763 h 600884"/>
                  <a:gd name="T30" fmla="*/ 121763 h 600884"/>
                  <a:gd name="T31" fmla="*/ 121763 h 600884"/>
                  <a:gd name="T32" fmla="*/ 121763 h 600884"/>
                  <a:gd name="T33" fmla="*/ 121763 h 600884"/>
                  <a:gd name="T34" fmla="*/ 121763 h 600884"/>
                  <a:gd name="T35" fmla="*/ 121763 h 600884"/>
                  <a:gd name="T36" fmla="*/ 121763 h 600884"/>
                  <a:gd name="T37" fmla="*/ 121763 h 600884"/>
                  <a:gd name="T38" fmla="*/ 121763 h 600884"/>
                  <a:gd name="T39" fmla="*/ 121763 h 600884"/>
                  <a:gd name="T40" fmla="*/ 121763 h 600884"/>
                  <a:gd name="T41" fmla="*/ 121763 h 600884"/>
                  <a:gd name="T42" fmla="*/ 121763 h 600884"/>
                  <a:gd name="T43" fmla="*/ 121763 h 600884"/>
                  <a:gd name="T44" fmla="*/ 121763 h 600884"/>
                  <a:gd name="T45" fmla="*/ 121763 h 600884"/>
                  <a:gd name="T46" fmla="*/ 121763 h 600884"/>
                  <a:gd name="T47" fmla="*/ 121763 h 600884"/>
                  <a:gd name="T48" fmla="*/ 121763 h 600884"/>
                  <a:gd name="T49" fmla="*/ 121763 h 600884"/>
                  <a:gd name="T50" fmla="*/ 121763 h 600884"/>
                  <a:gd name="T51" fmla="*/ 121763 h 600884"/>
                  <a:gd name="T52" fmla="*/ 121763 h 600884"/>
                  <a:gd name="T53" fmla="*/ 121763 h 600884"/>
                  <a:gd name="T54" fmla="*/ 121763 h 600884"/>
                  <a:gd name="T55" fmla="*/ 121763 h 600884"/>
                  <a:gd name="T56" fmla="*/ 121763 h 600884"/>
                  <a:gd name="T57" fmla="*/ 121763 h 600884"/>
                  <a:gd name="T58" fmla="*/ 121763 h 600884"/>
                  <a:gd name="T59" fmla="*/ 121763 h 600884"/>
                  <a:gd name="T60" fmla="*/ 121763 h 600884"/>
                  <a:gd name="T61" fmla="*/ 121763 h 600884"/>
                  <a:gd name="T62" fmla="*/ 121763 h 600884"/>
                  <a:gd name="T63" fmla="*/ 121763 h 600884"/>
                  <a:gd name="T64" fmla="*/ 121763 h 600884"/>
                  <a:gd name="T65" fmla="*/ 121763 h 600884"/>
                  <a:gd name="T66" fmla="*/ 121763 h 600884"/>
                  <a:gd name="T67" fmla="*/ 121763 h 600884"/>
                  <a:gd name="T68" fmla="*/ 121763 h 600884"/>
                  <a:gd name="T69" fmla="*/ 121763 h 600884"/>
                  <a:gd name="T70" fmla="*/ 121763 h 600884"/>
                  <a:gd name="T71" fmla="*/ 121763 h 600884"/>
                  <a:gd name="T72" fmla="*/ 121763 h 600884"/>
                  <a:gd name="T73" fmla="*/ 121763 h 600884"/>
                  <a:gd name="T74" fmla="*/ 121763 h 600884"/>
                  <a:gd name="T75" fmla="*/ 121763 h 600884"/>
                  <a:gd name="T76" fmla="*/ 121763 h 600884"/>
                  <a:gd name="T77" fmla="*/ 121763 h 600884"/>
                  <a:gd name="T78" fmla="*/ 121763 h 600884"/>
                  <a:gd name="T79" fmla="*/ 121763 h 600884"/>
                  <a:gd name="T80" fmla="*/ 121763 h 600884"/>
                  <a:gd name="T81" fmla="*/ 121763 h 600884"/>
                  <a:gd name="T82" fmla="*/ 121763 h 600884"/>
                  <a:gd name="T83" fmla="*/ 121763 h 600884"/>
                  <a:gd name="T84" fmla="*/ 121763 h 600884"/>
                  <a:gd name="T85" fmla="*/ 121763 h 600884"/>
                  <a:gd name="T86" fmla="*/ 121763 h 600884"/>
                  <a:gd name="T87" fmla="*/ 121763 h 600884"/>
                  <a:gd name="T88" fmla="*/ 121763 h 600884"/>
                  <a:gd name="T89" fmla="*/ 121763 h 600884"/>
                  <a:gd name="T90" fmla="*/ 121763 h 600884"/>
                  <a:gd name="T91" fmla="*/ 121763 h 600884"/>
                  <a:gd name="T92" fmla="*/ 121763 h 600884"/>
                  <a:gd name="T93" fmla="*/ 121763 h 600884"/>
                  <a:gd name="T94" fmla="*/ 121763 h 600884"/>
                  <a:gd name="T95" fmla="*/ 121763 h 600884"/>
                  <a:gd name="T96" fmla="*/ 121763 h 600884"/>
                  <a:gd name="T97" fmla="*/ 121763 h 600884"/>
                  <a:gd name="T98" fmla="*/ 121763 h 600884"/>
                  <a:gd name="T99" fmla="*/ 121763 h 600884"/>
                  <a:gd name="T100" fmla="*/ 121763 h 600884"/>
                  <a:gd name="T101" fmla="*/ 121763 h 600884"/>
                  <a:gd name="T102" fmla="*/ 121763 h 600884"/>
                  <a:gd name="T103" fmla="*/ 121763 h 600884"/>
                  <a:gd name="T104" fmla="*/ 121763 h 600884"/>
                  <a:gd name="T105" fmla="*/ 121763 h 600884"/>
                  <a:gd name="T106" fmla="*/ 121763 h 600884"/>
                  <a:gd name="T107" fmla="*/ 121763 h 600884"/>
                  <a:gd name="T108" fmla="*/ 121763 h 600884"/>
                  <a:gd name="T109" fmla="*/ 121763 h 600884"/>
                  <a:gd name="T110" fmla="*/ 121763 h 600884"/>
                  <a:gd name="T111" fmla="*/ 121763 h 600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671" h="5403">
                    <a:moveTo>
                      <a:pt x="6268" y="2061"/>
                    </a:moveTo>
                    <a:lnTo>
                      <a:pt x="404" y="2061"/>
                    </a:lnTo>
                    <a:cubicBezTo>
                      <a:pt x="181" y="2061"/>
                      <a:pt x="0" y="2241"/>
                      <a:pt x="0" y="2464"/>
                    </a:cubicBezTo>
                    <a:lnTo>
                      <a:pt x="0" y="5000"/>
                    </a:lnTo>
                    <a:cubicBezTo>
                      <a:pt x="0" y="5223"/>
                      <a:pt x="181" y="5403"/>
                      <a:pt x="404" y="5403"/>
                    </a:cubicBezTo>
                    <a:lnTo>
                      <a:pt x="6268" y="5403"/>
                    </a:lnTo>
                    <a:cubicBezTo>
                      <a:pt x="6491" y="5403"/>
                      <a:pt x="6671" y="5223"/>
                      <a:pt x="6671" y="5000"/>
                    </a:cubicBezTo>
                    <a:lnTo>
                      <a:pt x="6671" y="2464"/>
                    </a:lnTo>
                    <a:cubicBezTo>
                      <a:pt x="6671" y="2241"/>
                      <a:pt x="6491" y="2061"/>
                      <a:pt x="6268" y="2061"/>
                    </a:cubicBezTo>
                    <a:close/>
                    <a:moveTo>
                      <a:pt x="4988" y="2461"/>
                    </a:moveTo>
                    <a:lnTo>
                      <a:pt x="5471" y="2461"/>
                    </a:lnTo>
                    <a:lnTo>
                      <a:pt x="5471" y="2642"/>
                    </a:lnTo>
                    <a:lnTo>
                      <a:pt x="4988" y="2642"/>
                    </a:lnTo>
                    <a:lnTo>
                      <a:pt x="4988" y="2461"/>
                    </a:lnTo>
                    <a:close/>
                    <a:moveTo>
                      <a:pt x="5754" y="3551"/>
                    </a:moveTo>
                    <a:lnTo>
                      <a:pt x="5754" y="4034"/>
                    </a:lnTo>
                    <a:lnTo>
                      <a:pt x="5270" y="4034"/>
                    </a:lnTo>
                    <a:lnTo>
                      <a:pt x="5270" y="3551"/>
                    </a:lnTo>
                    <a:lnTo>
                      <a:pt x="5754" y="3551"/>
                    </a:lnTo>
                    <a:close/>
                    <a:moveTo>
                      <a:pt x="3433" y="2687"/>
                    </a:moveTo>
                    <a:lnTo>
                      <a:pt x="3916" y="2687"/>
                    </a:lnTo>
                    <a:lnTo>
                      <a:pt x="3916" y="3170"/>
                    </a:lnTo>
                    <a:lnTo>
                      <a:pt x="3433" y="3170"/>
                    </a:lnTo>
                    <a:lnTo>
                      <a:pt x="3433" y="2687"/>
                    </a:lnTo>
                    <a:close/>
                    <a:moveTo>
                      <a:pt x="3096" y="3448"/>
                    </a:moveTo>
                    <a:lnTo>
                      <a:pt x="3579" y="3448"/>
                    </a:lnTo>
                    <a:lnTo>
                      <a:pt x="3579" y="3931"/>
                    </a:lnTo>
                    <a:lnTo>
                      <a:pt x="3096" y="3931"/>
                    </a:lnTo>
                    <a:lnTo>
                      <a:pt x="3096" y="3448"/>
                    </a:lnTo>
                    <a:close/>
                    <a:moveTo>
                      <a:pt x="2554" y="2687"/>
                    </a:moveTo>
                    <a:lnTo>
                      <a:pt x="3037" y="2687"/>
                    </a:lnTo>
                    <a:lnTo>
                      <a:pt x="3037" y="3170"/>
                    </a:lnTo>
                    <a:lnTo>
                      <a:pt x="2554" y="3170"/>
                    </a:lnTo>
                    <a:lnTo>
                      <a:pt x="2554" y="2687"/>
                    </a:lnTo>
                    <a:close/>
                    <a:moveTo>
                      <a:pt x="2218" y="3448"/>
                    </a:moveTo>
                    <a:lnTo>
                      <a:pt x="2701" y="3448"/>
                    </a:lnTo>
                    <a:lnTo>
                      <a:pt x="2701" y="3931"/>
                    </a:lnTo>
                    <a:lnTo>
                      <a:pt x="2218" y="3931"/>
                    </a:lnTo>
                    <a:lnTo>
                      <a:pt x="2218" y="3448"/>
                    </a:lnTo>
                    <a:close/>
                    <a:moveTo>
                      <a:pt x="1690" y="2687"/>
                    </a:moveTo>
                    <a:lnTo>
                      <a:pt x="2174" y="2687"/>
                    </a:lnTo>
                    <a:lnTo>
                      <a:pt x="2174" y="3170"/>
                    </a:lnTo>
                    <a:lnTo>
                      <a:pt x="1690" y="3170"/>
                    </a:lnTo>
                    <a:lnTo>
                      <a:pt x="1690" y="2687"/>
                    </a:lnTo>
                    <a:lnTo>
                      <a:pt x="1690" y="2687"/>
                    </a:lnTo>
                    <a:close/>
                    <a:moveTo>
                      <a:pt x="1354" y="3448"/>
                    </a:moveTo>
                    <a:lnTo>
                      <a:pt x="1837" y="3448"/>
                    </a:lnTo>
                    <a:lnTo>
                      <a:pt x="1837" y="3931"/>
                    </a:lnTo>
                    <a:lnTo>
                      <a:pt x="1354" y="3931"/>
                    </a:lnTo>
                    <a:lnTo>
                      <a:pt x="1354" y="3448"/>
                    </a:lnTo>
                    <a:close/>
                    <a:moveTo>
                      <a:pt x="797" y="2687"/>
                    </a:moveTo>
                    <a:lnTo>
                      <a:pt x="1281" y="2687"/>
                    </a:lnTo>
                    <a:lnTo>
                      <a:pt x="1281" y="3170"/>
                    </a:lnTo>
                    <a:lnTo>
                      <a:pt x="797" y="3170"/>
                    </a:lnTo>
                    <a:lnTo>
                      <a:pt x="797" y="2687"/>
                    </a:lnTo>
                    <a:close/>
                    <a:moveTo>
                      <a:pt x="461" y="3448"/>
                    </a:moveTo>
                    <a:lnTo>
                      <a:pt x="944" y="3448"/>
                    </a:lnTo>
                    <a:lnTo>
                      <a:pt x="944" y="3931"/>
                    </a:lnTo>
                    <a:lnTo>
                      <a:pt x="461" y="3931"/>
                    </a:lnTo>
                    <a:lnTo>
                      <a:pt x="461" y="3448"/>
                    </a:lnTo>
                    <a:close/>
                    <a:moveTo>
                      <a:pt x="1383" y="4670"/>
                    </a:moveTo>
                    <a:lnTo>
                      <a:pt x="900" y="4670"/>
                    </a:lnTo>
                    <a:lnTo>
                      <a:pt x="900" y="4187"/>
                    </a:lnTo>
                    <a:lnTo>
                      <a:pt x="1383" y="4187"/>
                    </a:lnTo>
                    <a:lnTo>
                      <a:pt x="1383" y="4670"/>
                    </a:lnTo>
                    <a:close/>
                    <a:moveTo>
                      <a:pt x="2276" y="4670"/>
                    </a:moveTo>
                    <a:lnTo>
                      <a:pt x="1793" y="4670"/>
                    </a:lnTo>
                    <a:lnTo>
                      <a:pt x="1793" y="4187"/>
                    </a:lnTo>
                    <a:lnTo>
                      <a:pt x="2276" y="4187"/>
                    </a:lnTo>
                    <a:lnTo>
                      <a:pt x="2276" y="4670"/>
                    </a:lnTo>
                    <a:close/>
                    <a:moveTo>
                      <a:pt x="3140" y="4670"/>
                    </a:moveTo>
                    <a:lnTo>
                      <a:pt x="2657" y="4670"/>
                    </a:lnTo>
                    <a:lnTo>
                      <a:pt x="2657" y="4187"/>
                    </a:lnTo>
                    <a:lnTo>
                      <a:pt x="3140" y="4187"/>
                    </a:lnTo>
                    <a:lnTo>
                      <a:pt x="3140" y="4670"/>
                    </a:lnTo>
                    <a:close/>
                    <a:moveTo>
                      <a:pt x="4019" y="4670"/>
                    </a:moveTo>
                    <a:lnTo>
                      <a:pt x="3535" y="4670"/>
                    </a:lnTo>
                    <a:lnTo>
                      <a:pt x="3535" y="4187"/>
                    </a:lnTo>
                    <a:lnTo>
                      <a:pt x="4019" y="4187"/>
                    </a:lnTo>
                    <a:lnTo>
                      <a:pt x="4019" y="4670"/>
                    </a:lnTo>
                    <a:close/>
                    <a:moveTo>
                      <a:pt x="4010" y="3911"/>
                    </a:moveTo>
                    <a:lnTo>
                      <a:pt x="4010" y="3428"/>
                    </a:lnTo>
                    <a:lnTo>
                      <a:pt x="4494" y="3428"/>
                    </a:lnTo>
                    <a:lnTo>
                      <a:pt x="4494" y="3011"/>
                    </a:lnTo>
                    <a:lnTo>
                      <a:pt x="4977" y="3011"/>
                    </a:lnTo>
                    <a:lnTo>
                      <a:pt x="4977" y="3428"/>
                    </a:lnTo>
                    <a:lnTo>
                      <a:pt x="4977" y="3494"/>
                    </a:lnTo>
                    <a:lnTo>
                      <a:pt x="4977" y="3911"/>
                    </a:lnTo>
                    <a:lnTo>
                      <a:pt x="4494" y="3911"/>
                    </a:lnTo>
                    <a:lnTo>
                      <a:pt x="4010" y="3911"/>
                    </a:lnTo>
                    <a:close/>
                    <a:moveTo>
                      <a:pt x="5340" y="4669"/>
                    </a:moveTo>
                    <a:lnTo>
                      <a:pt x="4857" y="4669"/>
                    </a:lnTo>
                    <a:lnTo>
                      <a:pt x="4857" y="4186"/>
                    </a:lnTo>
                    <a:lnTo>
                      <a:pt x="5340" y="4186"/>
                    </a:lnTo>
                    <a:lnTo>
                      <a:pt x="5340" y="4669"/>
                    </a:lnTo>
                    <a:close/>
                    <a:moveTo>
                      <a:pt x="6127" y="4690"/>
                    </a:moveTo>
                    <a:lnTo>
                      <a:pt x="5644" y="4690"/>
                    </a:lnTo>
                    <a:lnTo>
                      <a:pt x="5644" y="4206"/>
                    </a:lnTo>
                    <a:lnTo>
                      <a:pt x="6127" y="4206"/>
                    </a:lnTo>
                    <a:lnTo>
                      <a:pt x="6127" y="4690"/>
                    </a:lnTo>
                    <a:close/>
                    <a:moveTo>
                      <a:pt x="6177" y="2642"/>
                    </a:moveTo>
                    <a:lnTo>
                      <a:pt x="5694" y="2642"/>
                    </a:lnTo>
                    <a:lnTo>
                      <a:pt x="5694" y="2461"/>
                    </a:lnTo>
                    <a:lnTo>
                      <a:pt x="6177" y="2461"/>
                    </a:lnTo>
                    <a:lnTo>
                      <a:pt x="6177" y="2642"/>
                    </a:lnTo>
                    <a:close/>
                    <a:moveTo>
                      <a:pt x="1480" y="1826"/>
                    </a:moveTo>
                    <a:cubicBezTo>
                      <a:pt x="1478" y="1473"/>
                      <a:pt x="1491" y="1201"/>
                      <a:pt x="1745" y="935"/>
                    </a:cubicBezTo>
                    <a:cubicBezTo>
                      <a:pt x="1829" y="847"/>
                      <a:pt x="1993" y="843"/>
                      <a:pt x="2050" y="741"/>
                    </a:cubicBezTo>
                    <a:cubicBezTo>
                      <a:pt x="2158" y="546"/>
                      <a:pt x="2127" y="319"/>
                      <a:pt x="2125" y="104"/>
                    </a:cubicBezTo>
                    <a:cubicBezTo>
                      <a:pt x="2124" y="0"/>
                      <a:pt x="2285" y="0"/>
                      <a:pt x="2287" y="104"/>
                    </a:cubicBezTo>
                    <a:cubicBezTo>
                      <a:pt x="2289" y="350"/>
                      <a:pt x="2347" y="868"/>
                      <a:pt x="2026" y="967"/>
                    </a:cubicBezTo>
                    <a:cubicBezTo>
                      <a:pt x="1641" y="1085"/>
                      <a:pt x="1640" y="1490"/>
                      <a:pt x="1641" y="1826"/>
                    </a:cubicBezTo>
                    <a:cubicBezTo>
                      <a:pt x="1641" y="1930"/>
                      <a:pt x="1480" y="1930"/>
                      <a:pt x="1480" y="18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sp>
        <p:nvSpPr>
          <p:cNvPr id="3" name="标题 429496729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上博东馆介绍</a:t>
            </a:r>
            <a:endParaRPr 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5100CE5-C564-3AED-79D1-E716AFF3F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8" y="2887958"/>
            <a:ext cx="5321743" cy="29787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A84383C6-B777-B326-F4A7-8AFC7634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413" y="0"/>
            <a:ext cx="5143500" cy="6858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6297451E-E6CB-4175-03CE-BFA22C6E1D36}"/>
              </a:ext>
            </a:extLst>
          </p:cNvPr>
          <p:cNvGrpSpPr/>
          <p:nvPr/>
        </p:nvGrpSpPr>
        <p:grpSpPr>
          <a:xfrm>
            <a:off x="660399" y="1571624"/>
            <a:ext cx="10858501" cy="4562476"/>
            <a:chOff x="660399" y="1571624"/>
            <a:chExt cx="10858501" cy="4562476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18DCB5C-DCB6-3373-8869-C428893FB763}"/>
                </a:ext>
              </a:extLst>
            </p:cNvPr>
            <p:cNvSpPr/>
            <p:nvPr/>
          </p:nvSpPr>
          <p:spPr>
            <a:xfrm>
              <a:off x="4791075" y="1571624"/>
              <a:ext cx="6727825" cy="4562475"/>
            </a:xfrm>
            <a:prstGeom prst="roundRect">
              <a:avLst>
                <a:gd name="adj" fmla="val 4141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itle">
              <a:extLst>
                <a:ext uri="{FF2B5EF4-FFF2-40B4-BE49-F238E27FC236}">
                  <a16:creationId xmlns:a16="http://schemas.microsoft.com/office/drawing/2014/main" id="{B214CFCC-A2E6-B341-2194-E6C9E7CCC4D2}"/>
                </a:ext>
              </a:extLst>
            </p:cNvPr>
            <p:cNvSpPr txBox="1"/>
            <p:nvPr/>
          </p:nvSpPr>
          <p:spPr>
            <a:xfrm>
              <a:off x="660399" y="2819400"/>
              <a:ext cx="3842153" cy="3314700"/>
            </a:xfrm>
            <a:prstGeom prst="rect">
              <a:avLst/>
            </a:prstGeom>
            <a:noFill/>
          </p:spPr>
          <p:txBody>
            <a:bodyPr vert="horz" wrap="square" rtlCol="0" anchor="t">
              <a:norm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000" b="1"/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2400" dirty="0"/>
                <a:t>书法作为上博东馆核心展示内容的重要意义</a:t>
              </a:r>
              <a:endParaRPr lang="en-US" dirty="0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18C6E56-8CEB-A47E-2068-47129BDF8D36}"/>
                </a:ext>
              </a:extLst>
            </p:cNvPr>
            <p:cNvGrpSpPr/>
            <p:nvPr/>
          </p:nvGrpSpPr>
          <p:grpSpPr>
            <a:xfrm>
              <a:off x="4936140" y="1771650"/>
              <a:ext cx="6582760" cy="4362450"/>
              <a:chOff x="660400" y="1771650"/>
              <a:chExt cx="7835900" cy="4362450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BBB98FB1-DD21-D0E0-A85D-98A13BBE3A0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0400" y="1771650"/>
                <a:ext cx="3795450" cy="1411842"/>
                <a:chOff x="797462" y="1858353"/>
                <a:chExt cx="3220935" cy="1515468"/>
              </a:xfrm>
            </p:grpSpPr>
            <p:sp>
              <p:nvSpPr>
                <p:cNvPr id="14" name="Bullet1">
                  <a:extLst>
                    <a:ext uri="{FF2B5EF4-FFF2-40B4-BE49-F238E27FC236}">
                      <a16:creationId xmlns:a16="http://schemas.microsoft.com/office/drawing/2014/main" id="{04BA821B-B75E-F290-3484-587B6F14E8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7462" y="1858353"/>
                  <a:ext cx="3220935" cy="4321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书法的核心地位</a:t>
                  </a:r>
                  <a:endParaRPr lang="en-US" dirty="0"/>
                </a:p>
              </p:txBody>
            </p:sp>
            <p:sp>
              <p:nvSpPr>
                <p:cNvPr id="15" name="Text1">
                  <a:extLst>
                    <a:ext uri="{FF2B5EF4-FFF2-40B4-BE49-F238E27FC236}">
                      <a16:creationId xmlns:a16="http://schemas.microsoft.com/office/drawing/2014/main" id="{99BAE8B1-7F4E-3A79-C059-BEBC9BF62A53}"/>
                    </a:ext>
                  </a:extLst>
                </p:cNvPr>
                <p:cNvSpPr/>
                <p:nvPr/>
              </p:nvSpPr>
              <p:spPr>
                <a:xfrm>
                  <a:off x="797463" y="2290496"/>
                  <a:ext cx="3220934" cy="10833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上博东馆将书法作为核心展示内容，凸显其在中国传统文化中的重要性，成为连接古今艺术的桥梁。</a:t>
                  </a:r>
                  <a:endParaRPr lang="en-US" dirty="0"/>
                </a:p>
              </p:txBody>
            </p:sp>
          </p:grpSp>
          <p:grpSp>
            <p:nvGrpSpPr>
              <p:cNvPr id="5" name="组合 1">
                <a:extLst>
                  <a:ext uri="{FF2B5EF4-FFF2-40B4-BE49-F238E27FC236}">
                    <a16:creationId xmlns:a16="http://schemas.microsoft.com/office/drawing/2014/main" id="{9F28FD36-80EC-1DC9-C90F-9CC799C16D4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0400" y="3246955"/>
                <a:ext cx="3795450" cy="1411842"/>
                <a:chOff x="797462" y="1858353"/>
                <a:chExt cx="3220935" cy="1515468"/>
              </a:xfrm>
            </p:grpSpPr>
            <p:sp>
              <p:nvSpPr>
                <p:cNvPr id="6" name="Bullet2">
                  <a:extLst>
                    <a:ext uri="{FF2B5EF4-FFF2-40B4-BE49-F238E27FC236}">
                      <a16:creationId xmlns:a16="http://schemas.microsoft.com/office/drawing/2014/main" id="{ED5C00CE-3A46-1D50-610F-7349684C10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7462" y="1858353"/>
                  <a:ext cx="3220935" cy="4321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艺术价值体现</a:t>
                  </a:r>
                  <a:endParaRPr lang="en-US" dirty="0"/>
                </a:p>
              </p:txBody>
            </p:sp>
            <p:sp>
              <p:nvSpPr>
                <p:cNvPr id="7" name="Text2">
                  <a:extLst>
                    <a:ext uri="{FF2B5EF4-FFF2-40B4-BE49-F238E27FC236}">
                      <a16:creationId xmlns:a16="http://schemas.microsoft.com/office/drawing/2014/main" id="{D3D041FD-4636-4680-3819-1F05FD91591C}"/>
                    </a:ext>
                  </a:extLst>
                </p:cNvPr>
                <p:cNvSpPr/>
                <p:nvPr/>
              </p:nvSpPr>
              <p:spPr>
                <a:xfrm>
                  <a:off x="797463" y="2290496"/>
                  <a:ext cx="3220934" cy="10833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通过精选历代书法珍品，上博东馆展示了书法的艺术价值和文化内涵，吸引观众深入体会书法之美。</a:t>
                  </a:r>
                  <a:endParaRPr lang="en-US" dirty="0"/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C7E90253-4F99-77C2-1292-CBA8A0FE5B0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0400" y="4722258"/>
                <a:ext cx="3795450" cy="1411842"/>
                <a:chOff x="797462" y="1858353"/>
                <a:chExt cx="3220935" cy="1515468"/>
              </a:xfrm>
            </p:grpSpPr>
            <p:sp>
              <p:nvSpPr>
                <p:cNvPr id="9" name="Bullet3">
                  <a:extLst>
                    <a:ext uri="{FF2B5EF4-FFF2-40B4-BE49-F238E27FC236}">
                      <a16:creationId xmlns:a16="http://schemas.microsoft.com/office/drawing/2014/main" id="{AB83C43E-BA0D-4FA1-8D59-CADDA726B5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7462" y="1858353"/>
                  <a:ext cx="3220935" cy="4321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历史传承意义</a:t>
                  </a:r>
                  <a:endParaRPr lang="en-US" dirty="0"/>
                </a:p>
              </p:txBody>
            </p:sp>
            <p:sp>
              <p:nvSpPr>
                <p:cNvPr id="10" name="Text3">
                  <a:extLst>
                    <a:ext uri="{FF2B5EF4-FFF2-40B4-BE49-F238E27FC236}">
                      <a16:creationId xmlns:a16="http://schemas.microsoft.com/office/drawing/2014/main" id="{4D46B057-0F3A-A6BE-4B03-AC3FFA54086A}"/>
                    </a:ext>
                  </a:extLst>
                </p:cNvPr>
                <p:cNvSpPr/>
                <p:nvPr/>
              </p:nvSpPr>
              <p:spPr>
                <a:xfrm>
                  <a:off x="797463" y="2290496"/>
                  <a:ext cx="3220934" cy="10833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书法作品在上博东馆中承载着历史传承的重任，反映了中国文字演变与书风发展的独特历程。</a:t>
                  </a:r>
                  <a:endParaRPr lang="en-US" dirty="0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0BAAE4B9-8370-6B47-8EFF-DBE477EE8A3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700850" y="1771650"/>
                <a:ext cx="3795450" cy="1411842"/>
                <a:chOff x="797462" y="1858353"/>
                <a:chExt cx="3220935" cy="1515468"/>
              </a:xfrm>
            </p:grpSpPr>
            <p:sp>
              <p:nvSpPr>
                <p:cNvPr id="22" name="Bullet4">
                  <a:extLst>
                    <a:ext uri="{FF2B5EF4-FFF2-40B4-BE49-F238E27FC236}">
                      <a16:creationId xmlns:a16="http://schemas.microsoft.com/office/drawing/2014/main" id="{F26EF0EE-EB69-DDF1-2EB5-022E2A5258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7462" y="1858353"/>
                  <a:ext cx="3220935" cy="4321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空间布局设计</a:t>
                  </a:r>
                  <a:endParaRPr lang="en-US" dirty="0"/>
                </a:p>
              </p:txBody>
            </p:sp>
            <p:sp>
              <p:nvSpPr>
                <p:cNvPr id="24" name="Text4">
                  <a:extLst>
                    <a:ext uri="{FF2B5EF4-FFF2-40B4-BE49-F238E27FC236}">
                      <a16:creationId xmlns:a16="http://schemas.microsoft.com/office/drawing/2014/main" id="{C58D6AAA-1612-38FF-A258-74BC1779981B}"/>
                    </a:ext>
                  </a:extLst>
                </p:cNvPr>
                <p:cNvSpPr/>
                <p:nvPr/>
              </p:nvSpPr>
              <p:spPr>
                <a:xfrm>
                  <a:off x="797463" y="2290496"/>
                  <a:ext cx="3220934" cy="10833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上博东馆巧妙利用空间布局呈现书法作品，营造出静谧氛围，让观众沉浸于书法艺术的独特魅力之中。</a:t>
                  </a:r>
                  <a:endParaRPr lang="en-US" dirty="0"/>
                </a:p>
              </p:txBody>
            </p: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D0463D76-CC25-259E-E3CE-76266B8AF06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700850" y="3246955"/>
                <a:ext cx="3795450" cy="1411842"/>
                <a:chOff x="797462" y="1858353"/>
                <a:chExt cx="3220935" cy="1515468"/>
              </a:xfrm>
            </p:grpSpPr>
            <p:sp>
              <p:nvSpPr>
                <p:cNvPr id="26" name="Bullet5">
                  <a:extLst>
                    <a:ext uri="{FF2B5EF4-FFF2-40B4-BE49-F238E27FC236}">
                      <a16:creationId xmlns:a16="http://schemas.microsoft.com/office/drawing/2014/main" id="{0B8343BC-00E1-A48E-22C4-BFEB0232110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7462" y="1858353"/>
                  <a:ext cx="3220935" cy="4321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教育功能展现</a:t>
                  </a:r>
                  <a:endParaRPr lang="en-US" dirty="0"/>
                </a:p>
              </p:txBody>
            </p:sp>
            <p:sp>
              <p:nvSpPr>
                <p:cNvPr id="27" name="Text5">
                  <a:extLst>
                    <a:ext uri="{FF2B5EF4-FFF2-40B4-BE49-F238E27FC236}">
                      <a16:creationId xmlns:a16="http://schemas.microsoft.com/office/drawing/2014/main" id="{6EBD5DCB-5162-62AF-A4B0-CF743FD36A5C}"/>
                    </a:ext>
                  </a:extLst>
                </p:cNvPr>
                <p:cNvSpPr/>
                <p:nvPr/>
              </p:nvSpPr>
              <p:spPr>
                <a:xfrm>
                  <a:off x="797463" y="2290496"/>
                  <a:ext cx="3220934" cy="10833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作为教育平台，上博东馆通过书法展览提升公众审美素养，推广书法艺术在现代社会中的影响力。</a:t>
                  </a:r>
                  <a:endParaRPr lang="en-US" dirty="0"/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116C7C05-F3B8-680D-CC16-B1AED2A56C9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700850" y="4722258"/>
                <a:ext cx="3795450" cy="1411842"/>
                <a:chOff x="797462" y="1858353"/>
                <a:chExt cx="3220935" cy="1515468"/>
              </a:xfrm>
            </p:grpSpPr>
            <p:sp>
              <p:nvSpPr>
                <p:cNvPr id="29" name="Bullet6">
                  <a:extLst>
                    <a:ext uri="{FF2B5EF4-FFF2-40B4-BE49-F238E27FC236}">
                      <a16:creationId xmlns:a16="http://schemas.microsoft.com/office/drawing/2014/main" id="{C723F49A-FC82-0E27-F811-91D29C9590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7462" y="1858353"/>
                  <a:ext cx="3220935" cy="4321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国际文化交流</a:t>
                  </a:r>
                  <a:endParaRPr lang="en-US" dirty="0"/>
                </a:p>
              </p:txBody>
            </p:sp>
            <p:sp>
              <p:nvSpPr>
                <p:cNvPr id="30" name="Text6">
                  <a:extLst>
                    <a:ext uri="{FF2B5EF4-FFF2-40B4-BE49-F238E27FC236}">
                      <a16:creationId xmlns:a16="http://schemas.microsoft.com/office/drawing/2014/main" id="{EA0A4836-D5C1-2F4C-1139-BA6C7C7A49D6}"/>
                    </a:ext>
                  </a:extLst>
                </p:cNvPr>
                <p:cNvSpPr/>
                <p:nvPr/>
              </p:nvSpPr>
              <p:spPr>
                <a:xfrm>
                  <a:off x="797463" y="2290496"/>
                  <a:ext cx="3220934" cy="10833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上博东馆以书法为媒介促进国际文化交流，向世界展示中国书法艺术的独特魅力与深厚底蕴。</a:t>
                  </a:r>
                  <a:endParaRPr lang="en-US" dirty="0"/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书法艺术在上博东馆中的地位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b193f43-bd29-432a-bf27-886e7f52c5b1.source.4.zh-Hans.pptx">
            <a:extLst>
              <a:ext uri="{FF2B5EF4-FFF2-40B4-BE49-F238E27FC236}">
                <a16:creationId xmlns:a16="http://schemas.microsoft.com/office/drawing/2014/main" id="{ECDF2B55-6D54-473A-CE5F-C0FC9A6338F6}"/>
              </a:ext>
            </a:extLst>
          </p:cNvPr>
          <p:cNvGrpSpPr/>
          <p:nvPr/>
        </p:nvGrpSpPr>
        <p:grpSpPr>
          <a:xfrm>
            <a:off x="660399" y="1130301"/>
            <a:ext cx="10858501" cy="5016584"/>
            <a:chOff x="660399" y="1130301"/>
            <a:chExt cx="10858501" cy="501658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0E152FC-59C4-1367-521E-6627DA2E2C05}"/>
                </a:ext>
              </a:extLst>
            </p:cNvPr>
            <p:cNvGrpSpPr/>
            <p:nvPr/>
          </p:nvGrpSpPr>
          <p:grpSpPr>
            <a:xfrm>
              <a:off x="660399" y="1130301"/>
              <a:ext cx="10858501" cy="5003799"/>
              <a:chOff x="660399" y="1130301"/>
              <a:chExt cx="10858501" cy="5003799"/>
            </a:xfrm>
          </p:grpSpPr>
          <p:sp>
            <p:nvSpPr>
              <p:cNvPr id="3" name="Title">
                <a:extLst>
                  <a:ext uri="{FF2B5EF4-FFF2-40B4-BE49-F238E27FC236}">
                    <a16:creationId xmlns:a16="http://schemas.microsoft.com/office/drawing/2014/main" id="{12AE259D-B4E1-D9FC-2550-F4391715393E}"/>
                  </a:ext>
                </a:extLst>
              </p:cNvPr>
              <p:cNvSpPr/>
              <p:nvPr/>
            </p:nvSpPr>
            <p:spPr>
              <a:xfrm>
                <a:off x="660399" y="1130301"/>
                <a:ext cx="10858501" cy="533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r>
                  <a:rPr kumimoji="1" lang="zh-CN" altLang="en-US" sz="24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分析上博东馆书法作品的分类与代表性藏品</a:t>
                </a:r>
                <a:endParaRPr lang="en-US" dirty="0"/>
              </a:p>
            </p:txBody>
          </p:sp>
          <p:grpSp>
            <p:nvGrpSpPr>
              <p:cNvPr id="6" name="组合 1">
                <a:extLst>
                  <a:ext uri="{FF2B5EF4-FFF2-40B4-BE49-F238E27FC236}">
                    <a16:creationId xmlns:a16="http://schemas.microsoft.com/office/drawing/2014/main" id="{FDBB79CB-C8AD-A752-3584-5BAAC202DE55}"/>
                  </a:ext>
                </a:extLst>
              </p:cNvPr>
              <p:cNvGrpSpPr/>
              <p:nvPr/>
            </p:nvGrpSpPr>
            <p:grpSpPr>
              <a:xfrm>
                <a:off x="660399" y="1955800"/>
                <a:ext cx="4785783" cy="2057400"/>
                <a:chOff x="660400" y="3263900"/>
                <a:chExt cx="2344400" cy="2057400"/>
              </a:xfrm>
            </p:grpSpPr>
            <p:sp>
              <p:nvSpPr>
                <p:cNvPr id="17" name="Bullet1">
                  <a:extLst>
                    <a:ext uri="{FF2B5EF4-FFF2-40B4-BE49-F238E27FC236}">
                      <a16:creationId xmlns:a16="http://schemas.microsoft.com/office/drawing/2014/main" id="{7E807D05-AFA2-0755-98C0-DF88C1795394}"/>
                    </a:ext>
                  </a:extLst>
                </p:cNvPr>
                <p:cNvSpPr/>
                <p:nvPr/>
              </p:nvSpPr>
              <p:spPr>
                <a:xfrm>
                  <a:off x="660400" y="3263900"/>
                  <a:ext cx="2344400" cy="6164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书法作品分类</a:t>
                  </a:r>
                  <a:endParaRPr lang="en-US" dirty="0"/>
                </a:p>
              </p:txBody>
            </p:sp>
            <p:sp>
              <p:nvSpPr>
                <p:cNvPr id="18" name="Text1">
                  <a:extLst>
                    <a:ext uri="{FF2B5EF4-FFF2-40B4-BE49-F238E27FC236}">
                      <a16:creationId xmlns:a16="http://schemas.microsoft.com/office/drawing/2014/main" id="{FF1099A5-CFF2-6F15-9305-700CE8C15299}"/>
                    </a:ext>
                  </a:extLst>
                </p:cNvPr>
                <p:cNvSpPr/>
                <p:nvPr/>
              </p:nvSpPr>
              <p:spPr>
                <a:xfrm>
                  <a:off x="660400" y="3879984"/>
                  <a:ext cx="2344400" cy="14413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上博东馆的书法藏品按时代和风格分为多个类别，涵盖篆书、隶书、楷书、行书和草书等多种书体，展现了书法艺术的多样性。</a:t>
                  </a:r>
                  <a:endParaRPr lang="en-US" dirty="0"/>
                </a:p>
              </p:txBody>
            </p:sp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01F38A23-404B-B232-2E1D-CB2BF1ADA4A6}"/>
                  </a:ext>
                </a:extLst>
              </p:cNvPr>
              <p:cNvGrpSpPr/>
              <p:nvPr/>
            </p:nvGrpSpPr>
            <p:grpSpPr>
              <a:xfrm>
                <a:off x="6733117" y="1955800"/>
                <a:ext cx="4785783" cy="2057400"/>
                <a:chOff x="660400" y="3263900"/>
                <a:chExt cx="2344400" cy="2057400"/>
              </a:xfrm>
            </p:grpSpPr>
            <p:sp>
              <p:nvSpPr>
                <p:cNvPr id="62" name="Bullet2">
                  <a:extLst>
                    <a:ext uri="{FF2B5EF4-FFF2-40B4-BE49-F238E27FC236}">
                      <a16:creationId xmlns:a16="http://schemas.microsoft.com/office/drawing/2014/main" id="{A5350CC0-FFD3-7918-7CAA-71A69B3D355B}"/>
                    </a:ext>
                  </a:extLst>
                </p:cNvPr>
                <p:cNvSpPr/>
                <p:nvPr/>
              </p:nvSpPr>
              <p:spPr>
                <a:xfrm>
                  <a:off x="660400" y="3263900"/>
                  <a:ext cx="2344400" cy="6164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著名书法家作品</a:t>
                  </a:r>
                  <a:endParaRPr lang="en-US" dirty="0"/>
                </a:p>
              </p:txBody>
            </p:sp>
            <p:sp>
              <p:nvSpPr>
                <p:cNvPr id="63" name="Text2">
                  <a:extLst>
                    <a:ext uri="{FF2B5EF4-FFF2-40B4-BE49-F238E27FC236}">
                      <a16:creationId xmlns:a16="http://schemas.microsoft.com/office/drawing/2014/main" id="{F34A72F1-944C-6123-AB00-CD1D4E5FE2C4}"/>
                    </a:ext>
                  </a:extLst>
                </p:cNvPr>
                <p:cNvSpPr/>
                <p:nvPr/>
              </p:nvSpPr>
              <p:spPr>
                <a:xfrm>
                  <a:off x="660400" y="3879984"/>
                  <a:ext cx="2344400" cy="14413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收藏体系中包括许多著名书法家的代表作，如王羲之、颜真卿等人的作品，这些作品成为研究书法艺术的重要资料。</a:t>
                  </a:r>
                  <a:endParaRPr lang="en-US" dirty="0"/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78132872-6726-05C1-D1CF-99E669FFAE8B}"/>
                  </a:ext>
                </a:extLst>
              </p:cNvPr>
              <p:cNvGrpSpPr/>
              <p:nvPr/>
            </p:nvGrpSpPr>
            <p:grpSpPr>
              <a:xfrm>
                <a:off x="660399" y="4076700"/>
                <a:ext cx="4785783" cy="2057400"/>
                <a:chOff x="660400" y="3263900"/>
                <a:chExt cx="2344400" cy="2057400"/>
              </a:xfrm>
            </p:grpSpPr>
            <p:sp>
              <p:nvSpPr>
                <p:cNvPr id="74" name="Bullet3">
                  <a:extLst>
                    <a:ext uri="{FF2B5EF4-FFF2-40B4-BE49-F238E27FC236}">
                      <a16:creationId xmlns:a16="http://schemas.microsoft.com/office/drawing/2014/main" id="{0CBA5314-DA60-A7C8-FEB3-0466B475287F}"/>
                    </a:ext>
                  </a:extLst>
                </p:cNvPr>
                <p:cNvSpPr/>
                <p:nvPr/>
              </p:nvSpPr>
              <p:spPr>
                <a:xfrm>
                  <a:off x="660400" y="3263900"/>
                  <a:ext cx="2344400" cy="6164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历史时期特色</a:t>
                  </a:r>
                  <a:endParaRPr lang="en-US" dirty="0"/>
                </a:p>
              </p:txBody>
            </p:sp>
            <p:sp>
              <p:nvSpPr>
                <p:cNvPr id="75" name="Text3">
                  <a:extLst>
                    <a:ext uri="{FF2B5EF4-FFF2-40B4-BE49-F238E27FC236}">
                      <a16:creationId xmlns:a16="http://schemas.microsoft.com/office/drawing/2014/main" id="{3FD27B1C-F09D-3D46-BC14-AC0A80CB3E5C}"/>
                    </a:ext>
                  </a:extLst>
                </p:cNvPr>
                <p:cNvSpPr/>
                <p:nvPr/>
              </p:nvSpPr>
              <p:spPr>
                <a:xfrm>
                  <a:off x="660400" y="3879984"/>
                  <a:ext cx="2344400" cy="14413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每个历史时期的书法作品都有其独特的艺术特色，上博东馆通过系统收藏展示了不同时代书法艺术的发展脉络。</a:t>
                  </a:r>
                  <a:endParaRPr lang="en-US" dirty="0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D8F89778-32E1-91D0-52C3-2BA8C4C5E2BF}"/>
                  </a:ext>
                </a:extLst>
              </p:cNvPr>
              <p:cNvGrpSpPr/>
              <p:nvPr/>
            </p:nvGrpSpPr>
            <p:grpSpPr>
              <a:xfrm>
                <a:off x="6733117" y="4076700"/>
                <a:ext cx="4785783" cy="2057400"/>
                <a:chOff x="660400" y="3263900"/>
                <a:chExt cx="2344400" cy="2057400"/>
              </a:xfrm>
            </p:grpSpPr>
            <p:sp>
              <p:nvSpPr>
                <p:cNvPr id="78" name="Bullet4">
                  <a:extLst>
                    <a:ext uri="{FF2B5EF4-FFF2-40B4-BE49-F238E27FC236}">
                      <a16:creationId xmlns:a16="http://schemas.microsoft.com/office/drawing/2014/main" id="{184770B7-BBB8-767A-A020-BA21C953B4C6}"/>
                    </a:ext>
                  </a:extLst>
                </p:cNvPr>
                <p:cNvSpPr/>
                <p:nvPr/>
              </p:nvSpPr>
              <p:spPr>
                <a:xfrm>
                  <a:off x="660400" y="3263900"/>
                  <a:ext cx="2344400" cy="6164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珍稀藏品展示</a:t>
                  </a:r>
                  <a:endParaRPr lang="en-US" dirty="0"/>
                </a:p>
              </p:txBody>
            </p:sp>
            <p:sp>
              <p:nvSpPr>
                <p:cNvPr id="79" name="Text4">
                  <a:extLst>
                    <a:ext uri="{FF2B5EF4-FFF2-40B4-BE49-F238E27FC236}">
                      <a16:creationId xmlns:a16="http://schemas.microsoft.com/office/drawing/2014/main" id="{9B727AF6-CDAF-06AA-C21F-5FDA3256F66B}"/>
                    </a:ext>
                  </a:extLst>
                </p:cNvPr>
                <p:cNvSpPr/>
                <p:nvPr/>
              </p:nvSpPr>
              <p:spPr>
                <a:xfrm>
                  <a:off x="660400" y="3879984"/>
                  <a:ext cx="2344400" cy="14413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部分珍稀藏品具有极高的艺术价值和历史价值，例如古代帝王御笔或重要历史事件相关的书法作品，吸引了众多学者关注。</a:t>
                  </a:r>
                  <a:endParaRPr lang="en-US" dirty="0"/>
                </a:p>
              </p:txBody>
            </p:sp>
          </p:grpSp>
        </p:grpSp>
        <p:cxnSp>
          <p:nvCxnSpPr>
            <p:cNvPr id="4" name="Shape2">
              <a:extLst>
                <a:ext uri="{FF2B5EF4-FFF2-40B4-BE49-F238E27FC236}">
                  <a16:creationId xmlns:a16="http://schemas.microsoft.com/office/drawing/2014/main" id="{EB662E67-320E-3B52-8D2D-AAD0F3E028DB}"/>
                </a:ext>
              </a:extLst>
            </p:cNvPr>
            <p:cNvCxnSpPr>
              <a:cxnSpLocks/>
            </p:cNvCxnSpPr>
            <p:nvPr/>
          </p:nvCxnSpPr>
          <p:spPr>
            <a:xfrm>
              <a:off x="6158440" y="1955800"/>
              <a:ext cx="0" cy="4191085"/>
            </a:xfrm>
            <a:prstGeom prst="line">
              <a:avLst/>
            </a:prstGeom>
            <a:ln w="6350" cap="rnd">
              <a:solidFill>
                <a:schemeClr val="tx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上博东馆书法作品的收藏体系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书法作品鉴赏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深入探讨上博东馆书法作品的主要风格与流派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48622d43-7542-4f97-bc08-2f07c4d19d87.source.5.zh-Hans.pptx">
            <a:extLst>
              <a:ext uri="{FF2B5EF4-FFF2-40B4-BE49-F238E27FC236}">
                <a16:creationId xmlns:a16="http://schemas.microsoft.com/office/drawing/2014/main" id="{874A363C-C225-A8F2-472B-BC5EDA5B5B0D}"/>
              </a:ext>
            </a:extLst>
          </p:cNvPr>
          <p:cNvGrpSpPr/>
          <p:nvPr/>
        </p:nvGrpSpPr>
        <p:grpSpPr>
          <a:xfrm>
            <a:off x="666750" y="4148338"/>
            <a:ext cx="10858500" cy="2341240"/>
            <a:chOff x="660400" y="1778001"/>
            <a:chExt cx="10858500" cy="2253779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79785AB9-6856-CCD8-AF2F-2CED19EFE96B}"/>
                </a:ext>
              </a:extLst>
            </p:cNvPr>
            <p:cNvSpPr/>
            <p:nvPr/>
          </p:nvSpPr>
          <p:spPr>
            <a:xfrm>
              <a:off x="660400" y="1778001"/>
              <a:ext cx="10858500" cy="2253779"/>
            </a:xfrm>
            <a:prstGeom prst="roundRect">
              <a:avLst>
                <a:gd name="adj" fmla="val 4028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Bullet1">
              <a:extLst>
                <a:ext uri="{FF2B5EF4-FFF2-40B4-BE49-F238E27FC236}">
                  <a16:creationId xmlns:a16="http://schemas.microsoft.com/office/drawing/2014/main" id="{A02C6527-EC93-ADE3-29B0-FB43F5A6DFCB}"/>
                </a:ext>
              </a:extLst>
            </p:cNvPr>
            <p:cNvSpPr/>
            <p:nvPr/>
          </p:nvSpPr>
          <p:spPr>
            <a:xfrm>
              <a:off x="901699" y="2048719"/>
              <a:ext cx="5024538" cy="446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dirty="0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33E1EF30-D503-63B2-75C5-B724A99696EC}"/>
                </a:ext>
              </a:extLst>
            </p:cNvPr>
            <p:cNvGrpSpPr/>
            <p:nvPr/>
          </p:nvGrpSpPr>
          <p:grpSpPr>
            <a:xfrm>
              <a:off x="6318650" y="2048719"/>
              <a:ext cx="5024539" cy="1241632"/>
              <a:chOff x="660399" y="2162213"/>
              <a:chExt cx="6508136" cy="973569"/>
            </a:xfrm>
          </p:grpSpPr>
          <p:sp>
            <p:nvSpPr>
              <p:cNvPr id="50" name="Bullet2">
                <a:extLst>
                  <a:ext uri="{FF2B5EF4-FFF2-40B4-BE49-F238E27FC236}">
                    <a16:creationId xmlns:a16="http://schemas.microsoft.com/office/drawing/2014/main" id="{34007DC8-78AF-4F5D-E9CB-76D1DA44745A}"/>
                  </a:ext>
                </a:extLst>
              </p:cNvPr>
              <p:cNvSpPr/>
              <p:nvPr/>
            </p:nvSpPr>
            <p:spPr>
              <a:xfrm>
                <a:off x="660400" y="2162213"/>
                <a:ext cx="6508135" cy="3498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章法气韵贯通</a:t>
                </a:r>
                <a:endParaRPr lang="en-US" dirty="0"/>
              </a:p>
            </p:txBody>
          </p:sp>
          <p:sp>
            <p:nvSpPr>
              <p:cNvPr id="51" name="Text2">
                <a:extLst>
                  <a:ext uri="{FF2B5EF4-FFF2-40B4-BE49-F238E27FC236}">
                    <a16:creationId xmlns:a16="http://schemas.microsoft.com/office/drawing/2014/main" id="{95A94538-45D3-23C3-828A-F27B0BD09E71}"/>
                  </a:ext>
                </a:extLst>
              </p:cNvPr>
              <p:cNvSpPr/>
              <p:nvPr/>
            </p:nvSpPr>
            <p:spPr>
              <a:xfrm>
                <a:off x="660399" y="2512061"/>
                <a:ext cx="6508135" cy="6237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《</a:t>
                </a: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上虞帖</a:t>
                </a:r>
                <a:r>
                  <a:rPr kumimoji="1"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》</a:t>
                </a: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的章法布局独具匠心，字与字、行与行之间疏密得当、错落有致。整体行距较为宽松，给人一种空灵、舒展的感觉；而行内字与字之间紧密相连，笔画相互穿插，形成了一种内在的连贯性。</a:t>
                </a:r>
                <a:endParaRPr lang="en-US" dirty="0"/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1B565A26-5DF3-6DF5-79CF-A32705955945}"/>
                </a:ext>
              </a:extLst>
            </p:cNvPr>
            <p:cNvGrpSpPr/>
            <p:nvPr/>
          </p:nvGrpSpPr>
          <p:grpSpPr>
            <a:xfrm>
              <a:off x="974277" y="2030789"/>
              <a:ext cx="5024539" cy="1310007"/>
              <a:chOff x="-6261990" y="1110158"/>
              <a:chExt cx="6508136" cy="1027181"/>
            </a:xfrm>
          </p:grpSpPr>
          <p:sp>
            <p:nvSpPr>
              <p:cNvPr id="56" name="Bullet4">
                <a:extLst>
                  <a:ext uri="{FF2B5EF4-FFF2-40B4-BE49-F238E27FC236}">
                    <a16:creationId xmlns:a16="http://schemas.microsoft.com/office/drawing/2014/main" id="{220889FB-0CB1-CD65-7C4F-F7CB29B0F29F}"/>
                  </a:ext>
                </a:extLst>
              </p:cNvPr>
              <p:cNvSpPr/>
              <p:nvPr/>
            </p:nvSpPr>
            <p:spPr>
              <a:xfrm>
                <a:off x="-6261989" y="1110158"/>
                <a:ext cx="6508135" cy="3498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笔法灵动多变</a:t>
                </a:r>
                <a:endParaRPr lang="en-US" dirty="0"/>
              </a:p>
            </p:txBody>
          </p:sp>
          <p:sp>
            <p:nvSpPr>
              <p:cNvPr id="57" name="Text4">
                <a:extLst>
                  <a:ext uri="{FF2B5EF4-FFF2-40B4-BE49-F238E27FC236}">
                    <a16:creationId xmlns:a16="http://schemas.microsoft.com/office/drawing/2014/main" id="{0639431D-3D60-702E-37D6-57540380A4DB}"/>
                  </a:ext>
                </a:extLst>
              </p:cNvPr>
              <p:cNvSpPr/>
              <p:nvPr/>
            </p:nvSpPr>
            <p:spPr>
              <a:xfrm>
                <a:off x="-6261990" y="1513618"/>
                <a:ext cx="6508136" cy="6237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《</a:t>
                </a: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上虞帖</a:t>
                </a:r>
                <a:r>
                  <a:rPr kumimoji="1"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》</a:t>
                </a: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的笔法极为精妙，起笔多露锋，落笔迅疾，如“得书知问”四字，“得”字起笔一撇，锋芒毕露，似闪电划过；“书”字笔画连绵，提按分明，展现出书写时的节奏感。</a:t>
                </a:r>
                <a:endParaRPr 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6617" y="124281"/>
            <a:ext cx="10858500" cy="611449"/>
          </a:xfrm>
        </p:spPr>
        <p:txBody>
          <a:bodyPr/>
          <a:lstStyle/>
          <a:p>
            <a:r>
              <a:rPr lang="zh-CN" altLang="en-US" dirty="0"/>
              <a:t>逸笔草草，情韵悠长</a:t>
            </a:r>
            <a:r>
              <a:rPr lang="en-US" altLang="zh-CN" dirty="0"/>
              <a:t>——</a:t>
            </a:r>
            <a:r>
              <a:rPr lang="zh-CN" altLang="en-US" dirty="0"/>
              <a:t>王羲之作品</a:t>
            </a:r>
            <a:r>
              <a:rPr lang="en-US" altLang="zh-CN" dirty="0"/>
              <a:t>《</a:t>
            </a:r>
            <a:r>
              <a:rPr lang="zh-CN" altLang="en-US" dirty="0"/>
              <a:t>上虞帖</a:t>
            </a:r>
            <a:r>
              <a:rPr lang="en-US" altLang="zh-CN" dirty="0"/>
              <a:t>》</a:t>
            </a:r>
            <a:endParaRPr 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F8AF97F-B187-11FF-A6D6-59B0E6F6FC70}"/>
              </a:ext>
            </a:extLst>
          </p:cNvPr>
          <p:cNvGrpSpPr/>
          <p:nvPr/>
        </p:nvGrpSpPr>
        <p:grpSpPr>
          <a:xfrm>
            <a:off x="142047" y="806649"/>
            <a:ext cx="11873758" cy="3178906"/>
            <a:chOff x="142047" y="1064104"/>
            <a:chExt cx="11873758" cy="317890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02DF0A5-C5BC-759F-B2C3-E55C0C83F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47" y="1064104"/>
              <a:ext cx="2377855" cy="3161667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C4F55DA-DF95-C8D8-5C04-89D76292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7317" y="1064104"/>
              <a:ext cx="2377854" cy="315946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223E535-945F-5B89-0609-575B12632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2585" y="1070980"/>
              <a:ext cx="2377854" cy="316166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5D69B02-B5DC-EE7B-F69A-204403102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67854" y="1086983"/>
              <a:ext cx="2375268" cy="315602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A216495-0745-D095-5816-4C62ACE50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43122" y="1086983"/>
              <a:ext cx="2372683" cy="3154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8E2D5661-2D49-BFF5-54C0-F9C474B2F9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617" y="124281"/>
            <a:ext cx="10858500" cy="611449"/>
          </a:xfrm>
        </p:spPr>
        <p:txBody>
          <a:bodyPr/>
          <a:lstStyle/>
          <a:p>
            <a:r>
              <a:rPr lang="zh-CN" altLang="en-US" dirty="0"/>
              <a:t>熹平遗韵，周易残章</a:t>
            </a:r>
            <a:r>
              <a:rPr lang="en-US" altLang="zh-CN" dirty="0"/>
              <a:t>——</a:t>
            </a:r>
            <a:r>
              <a:rPr lang="zh-CN" altLang="en-US" dirty="0"/>
              <a:t>熹平石经周易残石</a:t>
            </a:r>
            <a:endParaRPr lang="en-US" dirty="0"/>
          </a:p>
        </p:txBody>
      </p:sp>
      <p:grpSp>
        <p:nvGrpSpPr>
          <p:cNvPr id="13" name="48622d43-7542-4f97-bc08-2f07c4d19d87.source.5.zh-Hans.pptx">
            <a:extLst>
              <a:ext uri="{FF2B5EF4-FFF2-40B4-BE49-F238E27FC236}">
                <a16:creationId xmlns:a16="http://schemas.microsoft.com/office/drawing/2014/main" id="{1FCC49DE-7F5F-7657-0B5C-9B53BD503A88}"/>
              </a:ext>
            </a:extLst>
          </p:cNvPr>
          <p:cNvGrpSpPr/>
          <p:nvPr/>
        </p:nvGrpSpPr>
        <p:grpSpPr>
          <a:xfrm>
            <a:off x="5211192" y="1017070"/>
            <a:ext cx="6303146" cy="5326604"/>
            <a:chOff x="660401" y="1778001"/>
            <a:chExt cx="10858500" cy="2253779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F5AC87C1-78E7-9A2A-3D9D-D2111D923D42}"/>
                </a:ext>
              </a:extLst>
            </p:cNvPr>
            <p:cNvSpPr/>
            <p:nvPr/>
          </p:nvSpPr>
          <p:spPr>
            <a:xfrm>
              <a:off x="660401" y="1778001"/>
              <a:ext cx="10858500" cy="2253779"/>
            </a:xfrm>
            <a:prstGeom prst="roundRect">
              <a:avLst>
                <a:gd name="adj" fmla="val 4028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Bullet1">
              <a:extLst>
                <a:ext uri="{FF2B5EF4-FFF2-40B4-BE49-F238E27FC236}">
                  <a16:creationId xmlns:a16="http://schemas.microsoft.com/office/drawing/2014/main" id="{19763DA8-801D-D83B-28CE-107313C795FC}"/>
                </a:ext>
              </a:extLst>
            </p:cNvPr>
            <p:cNvSpPr/>
            <p:nvPr/>
          </p:nvSpPr>
          <p:spPr>
            <a:xfrm>
              <a:off x="901699" y="2048719"/>
              <a:ext cx="5024538" cy="446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dirty="0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8F3B646-33CB-3EBB-D367-9C8D2898C3EE}"/>
                </a:ext>
              </a:extLst>
            </p:cNvPr>
            <p:cNvGrpSpPr/>
            <p:nvPr/>
          </p:nvGrpSpPr>
          <p:grpSpPr>
            <a:xfrm>
              <a:off x="992535" y="2512165"/>
              <a:ext cx="9817819" cy="1096787"/>
              <a:chOff x="-6238359" y="2525604"/>
              <a:chExt cx="12716729" cy="859996"/>
            </a:xfrm>
          </p:grpSpPr>
          <p:sp>
            <p:nvSpPr>
              <p:cNvPr id="20" name="Bullet2">
                <a:extLst>
                  <a:ext uri="{FF2B5EF4-FFF2-40B4-BE49-F238E27FC236}">
                    <a16:creationId xmlns:a16="http://schemas.microsoft.com/office/drawing/2014/main" id="{905CAF7D-F3B4-8EF6-A4FE-F15F2A9D6ED7}"/>
                  </a:ext>
                </a:extLst>
              </p:cNvPr>
              <p:cNvSpPr/>
              <p:nvPr/>
            </p:nvSpPr>
            <p:spPr>
              <a:xfrm>
                <a:off x="-6079884" y="2525604"/>
                <a:ext cx="2467012" cy="1493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艺术价值：</a:t>
                </a:r>
                <a:endParaRPr lang="en-US" dirty="0"/>
              </a:p>
            </p:txBody>
          </p:sp>
          <p:sp>
            <p:nvSpPr>
              <p:cNvPr id="21" name="Text2">
                <a:extLst>
                  <a:ext uri="{FF2B5EF4-FFF2-40B4-BE49-F238E27FC236}">
                    <a16:creationId xmlns:a16="http://schemas.microsoft.com/office/drawing/2014/main" id="{DCC40CB2-DA9A-95D0-A939-EB61DD300BF9}"/>
                  </a:ext>
                </a:extLst>
              </p:cNvPr>
              <p:cNvSpPr/>
              <p:nvPr/>
            </p:nvSpPr>
            <p:spPr>
              <a:xfrm>
                <a:off x="-6238359" y="2697551"/>
                <a:ext cx="12716729" cy="6880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2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隶书典范：</a:t>
                </a: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熹平石经采用隶书书写，其隶书风格规整严谨，具有极高的艺术水准。以</a:t>
                </a:r>
                <a:r>
                  <a:rPr kumimoji="1"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《</a:t>
                </a: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周易</a:t>
                </a:r>
                <a:r>
                  <a:rPr kumimoji="1"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》</a:t>
                </a: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残石为例，笔画方劲古朴，蚕头燕尾的特征十分明显。</a:t>
                </a:r>
                <a:endParaRPr kumimoji="1" lang="en-US" altLang="zh-CN" sz="1200" dirty="0">
                  <a:solidFill>
                    <a:schemeClr val="tx1"/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endParaRPr kumimoji="1" lang="en-US" altLang="zh-CN" sz="1200" dirty="0">
                  <a:solidFill>
                    <a:schemeClr val="tx1"/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zh-CN" altLang="en-US" sz="12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结构端庄：</a:t>
                </a: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在字体结构上，</a:t>
                </a:r>
                <a:r>
                  <a:rPr kumimoji="1"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《</a:t>
                </a: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周易</a:t>
                </a:r>
                <a:r>
                  <a:rPr kumimoji="1"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》</a:t>
                </a: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残石的隶书结构端庄稳重，重心平稳。每个字都遵循着一定的比例和布局原则，笔画之间的疏密关系处理得当。</a:t>
                </a:r>
                <a:endParaRPr kumimoji="1" lang="en-US" altLang="zh-CN" sz="1200" dirty="0">
                  <a:solidFill>
                    <a:schemeClr val="tx1"/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endParaRPr kumimoji="1" lang="en-US" altLang="zh-CN" sz="1200" dirty="0">
                  <a:solidFill>
                    <a:schemeClr val="tx1"/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zh-CN" altLang="en-US" sz="12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章法整齐：</a:t>
                </a: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残石的章法布局整齐有序，字与字、行与行之间排列规整，间距均匀。这种整齐的章法不仅便于人们阅读和临摹，也增强了作品的整体美感和庄重感。</a:t>
                </a:r>
                <a:endParaRPr kumimoji="1" lang="en-US" altLang="zh-CN" sz="12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AD99024-5F8B-881C-49FB-592D97A18E1F}"/>
                </a:ext>
              </a:extLst>
            </p:cNvPr>
            <p:cNvGrpSpPr/>
            <p:nvPr/>
          </p:nvGrpSpPr>
          <p:grpSpPr>
            <a:xfrm>
              <a:off x="974276" y="1842120"/>
              <a:ext cx="10131696" cy="662235"/>
              <a:chOff x="-6261991" y="962223"/>
              <a:chExt cx="13123284" cy="519261"/>
            </a:xfrm>
          </p:grpSpPr>
          <p:sp>
            <p:nvSpPr>
              <p:cNvPr id="18" name="Bullet4">
                <a:extLst>
                  <a:ext uri="{FF2B5EF4-FFF2-40B4-BE49-F238E27FC236}">
                    <a16:creationId xmlns:a16="http://schemas.microsoft.com/office/drawing/2014/main" id="{D05DF8D9-0B91-E509-6EDD-C736167F9412}"/>
                  </a:ext>
                </a:extLst>
              </p:cNvPr>
              <p:cNvSpPr/>
              <p:nvPr/>
            </p:nvSpPr>
            <p:spPr>
              <a:xfrm>
                <a:off x="-6261991" y="962223"/>
                <a:ext cx="6508136" cy="1545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诞生背景：</a:t>
                </a:r>
                <a:endParaRPr lang="en-US" dirty="0"/>
              </a:p>
            </p:txBody>
          </p:sp>
          <p:sp>
            <p:nvSpPr>
              <p:cNvPr id="19" name="Text4">
                <a:extLst>
                  <a:ext uri="{FF2B5EF4-FFF2-40B4-BE49-F238E27FC236}">
                    <a16:creationId xmlns:a16="http://schemas.microsoft.com/office/drawing/2014/main" id="{09452F36-A13A-CB3B-1333-98DF41ED459E}"/>
                  </a:ext>
                </a:extLst>
              </p:cNvPr>
              <p:cNvSpPr/>
              <p:nvPr/>
            </p:nvSpPr>
            <p:spPr>
              <a:xfrm>
                <a:off x="-6238341" y="1141024"/>
                <a:ext cx="13099634" cy="3404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      熹平石经是中国历史上最早的官定儒家经典刻石，刻于东汉熹平四年（公元</a:t>
                </a:r>
                <a:r>
                  <a:rPr kumimoji="1"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175</a:t>
                </a: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年）。当时，汉灵帝为了统一儒家经典的文本，消除因经文讹误、传抄不同而导致的学术纷争，下令蔡邕等学者校正儒家经典，并将校正后的经文用隶书刻在石碑上，立于洛阳太学门外，供天下学子观摩学习。</a:t>
                </a:r>
                <a:endParaRPr lang="en-US" dirty="0"/>
              </a:p>
            </p:txBody>
          </p:sp>
        </p:grp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D2A8F36C-80EA-704C-72F3-83863315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74" y="1091953"/>
            <a:ext cx="3938791" cy="52517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>
            <a:extLst>
              <a:ext uri="{FF2B5EF4-FFF2-40B4-BE49-F238E27FC236}">
                <a16:creationId xmlns:a16="http://schemas.microsoft.com/office/drawing/2014/main" id="{89F8E7B9-3F2D-6425-1F56-AA5654B664E3}"/>
              </a:ext>
            </a:extLst>
          </p:cNvPr>
          <p:cNvGrpSpPr>
            <a:grpSpLocks/>
          </p:cNvGrpSpPr>
          <p:nvPr/>
        </p:nvGrpSpPr>
        <p:grpSpPr>
          <a:xfrm>
            <a:off x="6341594" y="1130299"/>
            <a:ext cx="5177304" cy="4904595"/>
            <a:chOff x="5571958" y="1535716"/>
            <a:chExt cx="5946940" cy="4340762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4C613B28-15C3-7303-5BBC-09DB49530613}"/>
                </a:ext>
              </a:extLst>
            </p:cNvPr>
            <p:cNvGrpSpPr/>
            <p:nvPr/>
          </p:nvGrpSpPr>
          <p:grpSpPr>
            <a:xfrm>
              <a:off x="5571958" y="1535716"/>
              <a:ext cx="5946940" cy="1249531"/>
              <a:chOff x="5571958" y="1172069"/>
              <a:chExt cx="5946940" cy="1249531"/>
            </a:xfrm>
          </p:grpSpPr>
          <p:sp>
            <p:nvSpPr>
              <p:cNvPr id="109" name="Text1">
                <a:extLst>
                  <a:ext uri="{FF2B5EF4-FFF2-40B4-BE49-F238E27FC236}">
                    <a16:creationId xmlns:a16="http://schemas.microsoft.com/office/drawing/2014/main" id="{41D8D537-D41A-D851-8077-586AFA0D74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1958" y="1548654"/>
                <a:ext cx="5946940" cy="87294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dirty="0">
                    <a:cs typeface="+mn-ea"/>
                    <a:sym typeface="+mn-lt"/>
                  </a:rPr>
                  <a:t>《</a:t>
                </a:r>
                <a:r>
                  <a:rPr lang="zh-CN" altLang="en-US" sz="1200" dirty="0">
                    <a:cs typeface="+mn-ea"/>
                    <a:sym typeface="+mn-lt"/>
                  </a:rPr>
                  <a:t>祭黄几道文</a:t>
                </a:r>
                <a:r>
                  <a:rPr lang="en-US" altLang="zh-CN" sz="1200" dirty="0">
                    <a:cs typeface="+mn-ea"/>
                    <a:sym typeface="+mn-lt"/>
                  </a:rPr>
                  <a:t>》</a:t>
                </a:r>
                <a:r>
                  <a:rPr lang="zh-CN" altLang="en-US" sz="1200" dirty="0">
                    <a:cs typeface="+mn-ea"/>
                    <a:sym typeface="+mn-lt"/>
                  </a:rPr>
                  <a:t>是苏轼于宋神宗元丰八年（</a:t>
                </a:r>
                <a:r>
                  <a:rPr lang="en-US" altLang="zh-CN" sz="1200" dirty="0">
                    <a:cs typeface="+mn-ea"/>
                    <a:sym typeface="+mn-lt"/>
                  </a:rPr>
                  <a:t>1085 </a:t>
                </a:r>
                <a:r>
                  <a:rPr lang="zh-CN" altLang="en-US" sz="1200" dirty="0">
                    <a:cs typeface="+mn-ea"/>
                    <a:sym typeface="+mn-lt"/>
                  </a:rPr>
                  <a:t>年）为悼念友人黄几道而作。黄几道，名好信，与苏轼交情深厚，二人相识多年，在政治、文学等方面多有交流。元丰年间，苏轼历经“乌台诗案”等人生挫折，黄几道始终给予他支持与关怀。黄几道去世后，苏轼怀着沉痛的心情写下这篇祭文，以表哀思。</a:t>
                </a:r>
                <a:endParaRPr lang="en-US" dirty="0"/>
              </a:p>
            </p:txBody>
          </p:sp>
          <p:sp>
            <p:nvSpPr>
              <p:cNvPr id="110" name="Bullet1">
                <a:extLst>
                  <a:ext uri="{FF2B5EF4-FFF2-40B4-BE49-F238E27FC236}">
                    <a16:creationId xmlns:a16="http://schemas.microsoft.com/office/drawing/2014/main" id="{8780BB6E-E137-B233-F952-182B31FD3A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1958" y="1172069"/>
                <a:ext cx="5946940" cy="37658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r>
                  <a:rPr lang="zh-CN" altLang="en-US" b="1" dirty="0">
                    <a:cs typeface="+mn-ea"/>
                    <a:sym typeface="+mn-lt"/>
                  </a:rPr>
                  <a:t>创作背景</a:t>
                </a:r>
                <a:endParaRPr lang="en-US" dirty="0"/>
              </a:p>
            </p:txBody>
          </p:sp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87180D29-E83B-FB2A-E50D-D30F7F277D98}"/>
                </a:ext>
              </a:extLst>
            </p:cNvPr>
            <p:cNvGrpSpPr/>
            <p:nvPr/>
          </p:nvGrpSpPr>
          <p:grpSpPr>
            <a:xfrm>
              <a:off x="5571958" y="2941599"/>
              <a:ext cx="5946940" cy="1249532"/>
              <a:chOff x="5571958" y="1815125"/>
              <a:chExt cx="5946940" cy="1249532"/>
            </a:xfrm>
          </p:grpSpPr>
          <p:sp>
            <p:nvSpPr>
              <p:cNvPr id="106" name="Text2">
                <a:extLst>
                  <a:ext uri="{FF2B5EF4-FFF2-40B4-BE49-F238E27FC236}">
                    <a16:creationId xmlns:a16="http://schemas.microsoft.com/office/drawing/2014/main" id="{1505924B-FEA5-2196-6DE9-DEB1D6772F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1958" y="2191711"/>
                <a:ext cx="5946940" cy="87294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苏轼此作书法风格质朴厚重，用笔沉稳有力。笔画粗壮饱满，起笔收笔皆扎实稳重，给人一种端庄肃穆之感。结体上，字体较为方正，重心平稳，字与字之间排列紧密，形成一种连贯的气势。</a:t>
                </a:r>
                <a:endParaRPr lang="en-US" dirty="0"/>
              </a:p>
            </p:txBody>
          </p:sp>
          <p:sp>
            <p:nvSpPr>
              <p:cNvPr id="107" name="Bullet2">
                <a:extLst>
                  <a:ext uri="{FF2B5EF4-FFF2-40B4-BE49-F238E27FC236}">
                    <a16:creationId xmlns:a16="http://schemas.microsoft.com/office/drawing/2014/main" id="{F7D37F12-A98F-6B98-80E1-663A586562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1958" y="1815125"/>
                <a:ext cx="5946940" cy="37658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r>
                  <a:rPr lang="zh-CN" altLang="en-US" b="1" dirty="0">
                    <a:cs typeface="+mn-ea"/>
                    <a:sym typeface="+mn-lt"/>
                  </a:rPr>
                  <a:t>质朴厚重，气势连贯</a:t>
                </a:r>
                <a:endParaRPr lang="en-US" dirty="0"/>
              </a:p>
            </p:txBody>
          </p:sp>
        </p:grp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D4155CCF-BF3E-FCA7-ECAE-5C6EEAD87E33}"/>
                </a:ext>
              </a:extLst>
            </p:cNvPr>
            <p:cNvGrpSpPr/>
            <p:nvPr/>
          </p:nvGrpSpPr>
          <p:grpSpPr>
            <a:xfrm>
              <a:off x="5571958" y="4487214"/>
              <a:ext cx="5946940" cy="1389264"/>
              <a:chOff x="5571958" y="2597914"/>
              <a:chExt cx="5946940" cy="1389264"/>
            </a:xfrm>
          </p:grpSpPr>
          <p:sp>
            <p:nvSpPr>
              <p:cNvPr id="103" name="Text3">
                <a:extLst>
                  <a:ext uri="{FF2B5EF4-FFF2-40B4-BE49-F238E27FC236}">
                    <a16:creationId xmlns:a16="http://schemas.microsoft.com/office/drawing/2014/main" id="{62031BFE-47CE-EBE0-7F1F-3FEFAC38B4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1958" y="3114232"/>
                <a:ext cx="5946940" cy="87294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dirty="0">
                    <a:cs typeface="+mn-ea"/>
                    <a:sym typeface="+mn-lt"/>
                  </a:rPr>
                  <a:t>《</a:t>
                </a:r>
                <a:r>
                  <a:rPr lang="zh-CN" altLang="en-US" sz="1200" dirty="0">
                    <a:cs typeface="+mn-ea"/>
                    <a:sym typeface="+mn-lt"/>
                  </a:rPr>
                  <a:t>祭黄几道文</a:t>
                </a:r>
                <a:r>
                  <a:rPr lang="en-US" altLang="zh-CN" sz="1200" dirty="0">
                    <a:cs typeface="+mn-ea"/>
                    <a:sym typeface="+mn-lt"/>
                  </a:rPr>
                  <a:t>》</a:t>
                </a:r>
                <a:r>
                  <a:rPr lang="zh-CN" altLang="en-US" sz="1200" dirty="0">
                    <a:cs typeface="+mn-ea"/>
                    <a:sym typeface="+mn-lt"/>
                  </a:rPr>
                  <a:t>体现了苏轼深受儒家思想影响，重视友情与情义。文中对友人的悼念和回忆，展现了儒家“仁”与“义”的价值观。同时，苏轼在悲痛中也流露出豁达超脱的生死观，“死生亦大，吾非不知”，承认生死的重大，但并未陷入过度的哀伤，反映出儒家“未知生，焉知死”的理性思考，以及对生命意义的深刻领悟。</a:t>
                </a:r>
                <a:endParaRPr lang="en-US" dirty="0"/>
              </a:p>
            </p:txBody>
          </p:sp>
          <p:sp>
            <p:nvSpPr>
              <p:cNvPr id="104" name="Bullet3">
                <a:extLst>
                  <a:ext uri="{FF2B5EF4-FFF2-40B4-BE49-F238E27FC236}">
                    <a16:creationId xmlns:a16="http://schemas.microsoft.com/office/drawing/2014/main" id="{93EDB432-44D5-7F4C-EF1F-8AFA907AB3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1958" y="2597914"/>
                <a:ext cx="5946940" cy="37658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r>
                  <a:rPr lang="zh-CN" altLang="en-US" b="1" dirty="0">
                    <a:cs typeface="+mn-ea"/>
                    <a:sym typeface="+mn-lt"/>
                  </a:rPr>
                  <a:t>儒家情义与豁达生死观</a:t>
                </a:r>
                <a:endParaRPr lang="en-US" dirty="0"/>
              </a:p>
            </p:txBody>
          </p:sp>
        </p:grp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6E6F51F0-F51F-6DEF-399D-44340290FAED}"/>
                </a:ext>
              </a:extLst>
            </p:cNvPr>
            <p:cNvCxnSpPr>
              <a:cxnSpLocks/>
            </p:cNvCxnSpPr>
            <p:nvPr/>
          </p:nvCxnSpPr>
          <p:spPr>
            <a:xfrm>
              <a:off x="5571958" y="2834165"/>
              <a:ext cx="5946940" cy="0"/>
            </a:xfrm>
            <a:prstGeom prst="line">
              <a:avLst/>
            </a:prstGeom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B5F6E004-6F6B-E6DA-E373-68458E7718AA}"/>
                </a:ext>
              </a:extLst>
            </p:cNvPr>
            <p:cNvCxnSpPr>
              <a:cxnSpLocks/>
            </p:cNvCxnSpPr>
            <p:nvPr/>
          </p:nvCxnSpPr>
          <p:spPr>
            <a:xfrm>
              <a:off x="5571958" y="4205114"/>
              <a:ext cx="5946940" cy="0"/>
            </a:xfrm>
            <a:prstGeom prst="line">
              <a:avLst/>
            </a:prstGeom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标题 4294967294"/>
          <p:cNvSpPr>
            <a:spLocks noGrp="1"/>
          </p:cNvSpPr>
          <p:nvPr>
            <p:ph type="title" hasCustomPrompt="1"/>
          </p:nvPr>
        </p:nvSpPr>
        <p:spPr>
          <a:xfrm>
            <a:off x="172128" y="139748"/>
            <a:ext cx="10858500" cy="657226"/>
          </a:xfrm>
        </p:spPr>
        <p:txBody>
          <a:bodyPr>
            <a:normAutofit/>
          </a:bodyPr>
          <a:lstStyle/>
          <a:p>
            <a:r>
              <a:rPr lang="zh-CN" altLang="en-US" dirty="0"/>
              <a:t>情真意切，文质兼美</a:t>
            </a:r>
            <a:r>
              <a:rPr lang="en-US" altLang="zh-CN" dirty="0"/>
              <a:t>——</a:t>
            </a:r>
            <a:r>
              <a:rPr lang="zh-CN" altLang="en-US" dirty="0"/>
              <a:t>苏轼</a:t>
            </a:r>
            <a:r>
              <a:rPr lang="en-US" altLang="zh-CN" dirty="0"/>
              <a:t>《</a:t>
            </a:r>
            <a:r>
              <a:rPr lang="zh-CN" altLang="en-US" dirty="0"/>
              <a:t>祭黄几道文</a:t>
            </a:r>
            <a:r>
              <a:rPr lang="en-US" altLang="zh-CN" dirty="0"/>
              <a:t>》</a:t>
            </a:r>
            <a:endParaRPr 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CBE95CD-61CB-340A-F58C-353F802CCAEF}"/>
              </a:ext>
            </a:extLst>
          </p:cNvPr>
          <p:cNvGrpSpPr/>
          <p:nvPr/>
        </p:nvGrpSpPr>
        <p:grpSpPr>
          <a:xfrm>
            <a:off x="110343" y="1130299"/>
            <a:ext cx="5935222" cy="4599475"/>
            <a:chOff x="110343" y="1130299"/>
            <a:chExt cx="5935222" cy="459947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341FD13-F4BF-F2CF-2A5E-DA1052B5F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5685" y="1130299"/>
              <a:ext cx="2969880" cy="459947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DE67B2D-C27B-95AE-6061-6A4BAFE94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343" y="1130299"/>
              <a:ext cx="2969880" cy="4599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99C71"/>
      </a:accent1>
      <a:accent2>
        <a:srgbClr val="487C98"/>
      </a:accent2>
      <a:accent3>
        <a:srgbClr val="A48F7C"/>
      </a:accent3>
      <a:accent4>
        <a:srgbClr val="A48F7C"/>
      </a:accent4>
      <a:accent5>
        <a:srgbClr val="938C85"/>
      </a:accent5>
      <a:accent6>
        <a:srgbClr val="838080"/>
      </a:accent6>
      <a:hlink>
        <a:srgbClr val="564EF8"/>
      </a:hlink>
      <a:folHlink>
        <a:srgbClr val="BFBFBF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526</TotalTime>
  <Words>1254</Words>
  <Application>Microsoft Office PowerPoint</Application>
  <PresentationFormat>宽屏</PresentationFormat>
  <Paragraphs>74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2" baseType="lpstr">
      <vt:lpstr>Arial</vt:lpstr>
      <vt:lpstr>Designed by iSlide</vt:lpstr>
      <vt:lpstr>上博东馆书法作品赏析</vt:lpstr>
      <vt:lpstr>PowerPoint 演示文稿</vt:lpstr>
      <vt:lpstr>上博东馆介绍</vt:lpstr>
      <vt:lpstr>书法艺术在上博东馆中的地位</vt:lpstr>
      <vt:lpstr>上博东馆书法作品的收藏体系</vt:lpstr>
      <vt:lpstr>书法作品鉴赏</vt:lpstr>
      <vt:lpstr>逸笔草草，情韵悠长——王羲之作品《上虞帖》</vt:lpstr>
      <vt:lpstr>熹平遗韵，周易残章——熹平石经周易残石</vt:lpstr>
      <vt:lpstr>情真意切，文质兼美——苏轼《祭黄几道文》</vt:lpstr>
      <vt:lpstr>谢谢观看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iSlide</dc:creator>
  <cp:lastModifiedBy>江豪 汪</cp:lastModifiedBy>
  <cp:revision>18</cp:revision>
  <cp:lastPrinted>2025-04-14T00:00:00Z</cp:lastPrinted>
  <dcterms:created xsi:type="dcterms:W3CDTF">2025-04-14T00:00:00Z</dcterms:created>
  <dcterms:modified xsi:type="dcterms:W3CDTF">2025-04-20T03:31:39Z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41a151d6-df07-4c5c-9ad0-d797a999c09f</vt:lpwstr>
  </property>
</Properties>
</file>